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97" r:id="rId6"/>
    <p:sldId id="267" r:id="rId7"/>
    <p:sldId id="277" r:id="rId8"/>
    <p:sldId id="295" r:id="rId9"/>
    <p:sldId id="262" r:id="rId10"/>
    <p:sldId id="296" r:id="rId11"/>
    <p:sldId id="265" r:id="rId12"/>
    <p:sldId id="264" r:id="rId13"/>
    <p:sldId id="268" r:id="rId14"/>
    <p:sldId id="285" r:id="rId15"/>
    <p:sldId id="284" r:id="rId16"/>
    <p:sldId id="266" r:id="rId17"/>
    <p:sldId id="261" r:id="rId18"/>
    <p:sldId id="271" r:id="rId19"/>
    <p:sldId id="275" r:id="rId20"/>
    <p:sldId id="276" r:id="rId21"/>
    <p:sldId id="274" r:id="rId22"/>
    <p:sldId id="272" r:id="rId23"/>
    <p:sldId id="273" r:id="rId24"/>
    <p:sldId id="281" r:id="rId25"/>
    <p:sldId id="287" r:id="rId26"/>
    <p:sldId id="288" r:id="rId27"/>
    <p:sldId id="289" r:id="rId28"/>
    <p:sldId id="298" r:id="rId29"/>
    <p:sldId id="299" r:id="rId30"/>
    <p:sldId id="300" r:id="rId31"/>
    <p:sldId id="301" r:id="rId32"/>
    <p:sldId id="307" r:id="rId33"/>
    <p:sldId id="286" r:id="rId34"/>
    <p:sldId id="290" r:id="rId35"/>
    <p:sldId id="280" r:id="rId36"/>
    <p:sldId id="293" r:id="rId37"/>
    <p:sldId id="282" r:id="rId38"/>
    <p:sldId id="306" r:id="rId39"/>
    <p:sldId id="263" r:id="rId40"/>
    <p:sldId id="302" r:id="rId41"/>
    <p:sldId id="303" r:id="rId42"/>
    <p:sldId id="304"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 Shelly" initials="BS" lastIdx="1" clrIdx="0">
    <p:extLst>
      <p:ext uri="{19B8F6BF-5375-455C-9EA6-DF929625EA0E}">
        <p15:presenceInfo xmlns:p15="http://schemas.microsoft.com/office/powerpoint/2012/main" userId="S-1-5-21-1417001333-1614895754-725345543-37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66F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30099-0F20-4727-87B9-D98F72652FA1}" type="doc">
      <dgm:prSet loTypeId="urn:microsoft.com/office/officeart/2005/8/layout/hChevron3" loCatId="process" qsTypeId="urn:microsoft.com/office/officeart/2005/8/quickstyle/3d2" qsCatId="3D" csTypeId="urn:microsoft.com/office/officeart/2005/8/colors/colorful5" csCatId="colorful" phldr="1"/>
      <dgm:spPr/>
    </dgm:pt>
    <dgm:pt modelId="{3AA0D9A3-59D3-4358-BE8F-CE0AE280FCC1}">
      <dgm:prSet phldrT="[Text]" custT="1"/>
      <dgm:spPr/>
      <dgm:t>
        <a:bodyPr/>
        <a:lstStyle/>
        <a:p>
          <a:r>
            <a:rPr lang="en-US" sz="3200" dirty="0"/>
            <a:t>Elementary School</a:t>
          </a:r>
        </a:p>
        <a:p>
          <a:r>
            <a:rPr lang="en-US" sz="3200" b="1" dirty="0"/>
            <a:t>Career               Awareness </a:t>
          </a:r>
        </a:p>
      </dgm:t>
    </dgm:pt>
    <dgm:pt modelId="{C020D17B-F4AB-4AB9-BAC1-028F481F6665}" type="parTrans" cxnId="{89873DAF-DE9E-46CE-BCC1-46120D84514E}">
      <dgm:prSet/>
      <dgm:spPr/>
      <dgm:t>
        <a:bodyPr/>
        <a:lstStyle/>
        <a:p>
          <a:endParaRPr lang="en-US"/>
        </a:p>
      </dgm:t>
    </dgm:pt>
    <dgm:pt modelId="{278E4BFD-58FB-46AA-9627-9881DB794B4F}" type="sibTrans" cxnId="{89873DAF-DE9E-46CE-BCC1-46120D84514E}">
      <dgm:prSet/>
      <dgm:spPr/>
      <dgm:t>
        <a:bodyPr/>
        <a:lstStyle/>
        <a:p>
          <a:endParaRPr lang="en-US"/>
        </a:p>
      </dgm:t>
    </dgm:pt>
    <dgm:pt modelId="{C2F393CC-11EF-4A77-86D5-266A08DB388B}">
      <dgm:prSet phldrT="[Text]" custT="1"/>
      <dgm:spPr/>
      <dgm:t>
        <a:bodyPr/>
        <a:lstStyle/>
        <a:p>
          <a:r>
            <a:rPr lang="en-US" sz="3200" dirty="0"/>
            <a:t>Middle School</a:t>
          </a:r>
        </a:p>
        <a:p>
          <a:r>
            <a:rPr lang="en-US" sz="3200" b="1" dirty="0"/>
            <a:t>Career Exploration</a:t>
          </a:r>
        </a:p>
      </dgm:t>
    </dgm:pt>
    <dgm:pt modelId="{A1EDB8EF-E56C-4FC1-939F-AB127E1723D1}" type="parTrans" cxnId="{94FF0697-7219-4A82-BD43-87709CDF9433}">
      <dgm:prSet/>
      <dgm:spPr/>
      <dgm:t>
        <a:bodyPr/>
        <a:lstStyle/>
        <a:p>
          <a:endParaRPr lang="en-US"/>
        </a:p>
      </dgm:t>
    </dgm:pt>
    <dgm:pt modelId="{EADA4900-7737-4BEF-9E1A-0E0E071EEE60}" type="sibTrans" cxnId="{94FF0697-7219-4A82-BD43-87709CDF9433}">
      <dgm:prSet/>
      <dgm:spPr/>
      <dgm:t>
        <a:bodyPr/>
        <a:lstStyle/>
        <a:p>
          <a:endParaRPr lang="en-US"/>
        </a:p>
      </dgm:t>
    </dgm:pt>
    <dgm:pt modelId="{B102A47A-41AC-44C4-A539-CB012AF7F710}">
      <dgm:prSet phldrT="[Text]" custT="1"/>
      <dgm:spPr>
        <a:gradFill rotWithShape="0">
          <a:gsLst>
            <a:gs pos="0">
              <a:srgbClr val="9966FF"/>
            </a:gs>
            <a:gs pos="50000">
              <a:srgbClr val="9966FF"/>
            </a:gs>
            <a:gs pos="100000">
              <a:srgbClr val="9966FF"/>
            </a:gs>
          </a:gsLst>
        </a:gradFill>
      </dgm:spPr>
      <dgm:t>
        <a:bodyPr/>
        <a:lstStyle/>
        <a:p>
          <a:r>
            <a:rPr lang="en-US" sz="3200" dirty="0"/>
            <a:t>High School</a:t>
          </a:r>
        </a:p>
        <a:p>
          <a:r>
            <a:rPr lang="en-US" sz="3200" b="1" dirty="0"/>
            <a:t>Career Preparation</a:t>
          </a:r>
        </a:p>
      </dgm:t>
    </dgm:pt>
    <dgm:pt modelId="{C2F3C6B9-7539-44DA-A37F-885370949F7C}" type="parTrans" cxnId="{91485198-65B4-4B97-836E-73F0287D8210}">
      <dgm:prSet/>
      <dgm:spPr/>
      <dgm:t>
        <a:bodyPr/>
        <a:lstStyle/>
        <a:p>
          <a:endParaRPr lang="en-US"/>
        </a:p>
      </dgm:t>
    </dgm:pt>
    <dgm:pt modelId="{E3297895-3F14-456C-B20C-419779BBB47F}" type="sibTrans" cxnId="{91485198-65B4-4B97-836E-73F0287D8210}">
      <dgm:prSet/>
      <dgm:spPr/>
      <dgm:t>
        <a:bodyPr/>
        <a:lstStyle/>
        <a:p>
          <a:endParaRPr lang="en-US"/>
        </a:p>
      </dgm:t>
    </dgm:pt>
    <dgm:pt modelId="{A0D9A630-7CD8-4915-898B-0AF6212F5731}" type="pres">
      <dgm:prSet presAssocID="{F0730099-0F20-4727-87B9-D98F72652FA1}" presName="Name0" presStyleCnt="0">
        <dgm:presLayoutVars>
          <dgm:dir/>
          <dgm:resizeHandles val="exact"/>
        </dgm:presLayoutVars>
      </dgm:prSet>
      <dgm:spPr/>
    </dgm:pt>
    <dgm:pt modelId="{37579BD5-7FE5-4311-AFB2-9D43C23336C7}" type="pres">
      <dgm:prSet presAssocID="{3AA0D9A3-59D3-4358-BE8F-CE0AE280FCC1}" presName="parTxOnly" presStyleLbl="node1" presStyleIdx="0" presStyleCnt="3" custLinFactNeighborX="-2036">
        <dgm:presLayoutVars>
          <dgm:bulletEnabled val="1"/>
        </dgm:presLayoutVars>
      </dgm:prSet>
      <dgm:spPr/>
    </dgm:pt>
    <dgm:pt modelId="{AB66A784-72E3-4CA4-916A-DCE22BF30241}" type="pres">
      <dgm:prSet presAssocID="{278E4BFD-58FB-46AA-9627-9881DB794B4F}" presName="parSpace" presStyleCnt="0"/>
      <dgm:spPr/>
    </dgm:pt>
    <dgm:pt modelId="{4D4B0EB4-2636-4853-A7E5-75F4DCDBE70F}" type="pres">
      <dgm:prSet presAssocID="{C2F393CC-11EF-4A77-86D5-266A08DB388B}" presName="parTxOnly" presStyleLbl="node1" presStyleIdx="1" presStyleCnt="3">
        <dgm:presLayoutVars>
          <dgm:bulletEnabled val="1"/>
        </dgm:presLayoutVars>
      </dgm:prSet>
      <dgm:spPr/>
    </dgm:pt>
    <dgm:pt modelId="{EE8CD526-6A54-41ED-B1AE-68E7E128A192}" type="pres">
      <dgm:prSet presAssocID="{EADA4900-7737-4BEF-9E1A-0E0E071EEE60}" presName="parSpace" presStyleCnt="0"/>
      <dgm:spPr/>
    </dgm:pt>
    <dgm:pt modelId="{7B9D32C0-1A09-46FA-9ECD-E835545B4C44}" type="pres">
      <dgm:prSet presAssocID="{B102A47A-41AC-44C4-A539-CB012AF7F710}" presName="parTxOnly" presStyleLbl="node1" presStyleIdx="2" presStyleCnt="3">
        <dgm:presLayoutVars>
          <dgm:bulletEnabled val="1"/>
        </dgm:presLayoutVars>
      </dgm:prSet>
      <dgm:spPr/>
    </dgm:pt>
  </dgm:ptLst>
  <dgm:cxnLst>
    <dgm:cxn modelId="{4A69900C-1411-4011-AFDC-A24F2AE5ACF4}" type="presOf" srcId="{F0730099-0F20-4727-87B9-D98F72652FA1}" destId="{A0D9A630-7CD8-4915-898B-0AF6212F5731}" srcOrd="0" destOrd="0" presId="urn:microsoft.com/office/officeart/2005/8/layout/hChevron3"/>
    <dgm:cxn modelId="{792E591F-F75A-48EB-BBC7-7F0ADC931D26}" type="presOf" srcId="{B102A47A-41AC-44C4-A539-CB012AF7F710}" destId="{7B9D32C0-1A09-46FA-9ECD-E835545B4C44}" srcOrd="0" destOrd="0" presId="urn:microsoft.com/office/officeart/2005/8/layout/hChevron3"/>
    <dgm:cxn modelId="{1A436F63-B8D4-445D-A1B3-6E251A443C70}" type="presOf" srcId="{C2F393CC-11EF-4A77-86D5-266A08DB388B}" destId="{4D4B0EB4-2636-4853-A7E5-75F4DCDBE70F}" srcOrd="0" destOrd="0" presId="urn:microsoft.com/office/officeart/2005/8/layout/hChevron3"/>
    <dgm:cxn modelId="{E8F16C77-5DB9-4266-A095-44B4E7C466A3}" type="presOf" srcId="{3AA0D9A3-59D3-4358-BE8F-CE0AE280FCC1}" destId="{37579BD5-7FE5-4311-AFB2-9D43C23336C7}" srcOrd="0" destOrd="0" presId="urn:microsoft.com/office/officeart/2005/8/layout/hChevron3"/>
    <dgm:cxn modelId="{94FF0697-7219-4A82-BD43-87709CDF9433}" srcId="{F0730099-0F20-4727-87B9-D98F72652FA1}" destId="{C2F393CC-11EF-4A77-86D5-266A08DB388B}" srcOrd="1" destOrd="0" parTransId="{A1EDB8EF-E56C-4FC1-939F-AB127E1723D1}" sibTransId="{EADA4900-7737-4BEF-9E1A-0E0E071EEE60}"/>
    <dgm:cxn modelId="{91485198-65B4-4B97-836E-73F0287D8210}" srcId="{F0730099-0F20-4727-87B9-D98F72652FA1}" destId="{B102A47A-41AC-44C4-A539-CB012AF7F710}" srcOrd="2" destOrd="0" parTransId="{C2F3C6B9-7539-44DA-A37F-885370949F7C}" sibTransId="{E3297895-3F14-456C-B20C-419779BBB47F}"/>
    <dgm:cxn modelId="{89873DAF-DE9E-46CE-BCC1-46120D84514E}" srcId="{F0730099-0F20-4727-87B9-D98F72652FA1}" destId="{3AA0D9A3-59D3-4358-BE8F-CE0AE280FCC1}" srcOrd="0" destOrd="0" parTransId="{C020D17B-F4AB-4AB9-BAC1-028F481F6665}" sibTransId="{278E4BFD-58FB-46AA-9627-9881DB794B4F}"/>
    <dgm:cxn modelId="{18609176-BFE8-499D-9BF5-8FF2CE0E2500}" type="presParOf" srcId="{A0D9A630-7CD8-4915-898B-0AF6212F5731}" destId="{37579BD5-7FE5-4311-AFB2-9D43C23336C7}" srcOrd="0" destOrd="0" presId="urn:microsoft.com/office/officeart/2005/8/layout/hChevron3"/>
    <dgm:cxn modelId="{F96A1B68-0C98-4B8C-8B03-B7FB5B034FB1}" type="presParOf" srcId="{A0D9A630-7CD8-4915-898B-0AF6212F5731}" destId="{AB66A784-72E3-4CA4-916A-DCE22BF30241}" srcOrd="1" destOrd="0" presId="urn:microsoft.com/office/officeart/2005/8/layout/hChevron3"/>
    <dgm:cxn modelId="{336DAF4A-8F38-4F80-B19E-8BC378377FE3}" type="presParOf" srcId="{A0D9A630-7CD8-4915-898B-0AF6212F5731}" destId="{4D4B0EB4-2636-4853-A7E5-75F4DCDBE70F}" srcOrd="2" destOrd="0" presId="urn:microsoft.com/office/officeart/2005/8/layout/hChevron3"/>
    <dgm:cxn modelId="{ED2F2B60-819D-42CE-A1FA-1F3DD0433A7A}" type="presParOf" srcId="{A0D9A630-7CD8-4915-898B-0AF6212F5731}" destId="{EE8CD526-6A54-41ED-B1AE-68E7E128A192}" srcOrd="3" destOrd="0" presId="urn:microsoft.com/office/officeart/2005/8/layout/hChevron3"/>
    <dgm:cxn modelId="{7FCE4539-7FB3-44A4-8295-30193E93FB9E}" type="presParOf" srcId="{A0D9A630-7CD8-4915-898B-0AF6212F5731}" destId="{7B9D32C0-1A09-46FA-9ECD-E835545B4C44}"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79BD5-7FE5-4311-AFB2-9D43C23336C7}">
      <dsp:nvSpPr>
        <dsp:cNvPr id="0" name=""/>
        <dsp:cNvSpPr/>
      </dsp:nvSpPr>
      <dsp:spPr>
        <a:xfrm>
          <a:off x="0" y="2070249"/>
          <a:ext cx="4524316" cy="18097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Elementary School</a:t>
          </a:r>
        </a:p>
        <a:p>
          <a:pPr marL="0" lvl="0" indent="0" algn="ctr" defTabSz="1422400">
            <a:lnSpc>
              <a:spcPct val="90000"/>
            </a:lnSpc>
            <a:spcBef>
              <a:spcPct val="0"/>
            </a:spcBef>
            <a:spcAft>
              <a:spcPct val="35000"/>
            </a:spcAft>
            <a:buNone/>
          </a:pPr>
          <a:r>
            <a:rPr lang="en-US" sz="3200" b="1" kern="1200" dirty="0"/>
            <a:t>Career               Awareness </a:t>
          </a:r>
        </a:p>
      </dsp:txBody>
      <dsp:txXfrm>
        <a:off x="0" y="2070249"/>
        <a:ext cx="4071885" cy="1809726"/>
      </dsp:txXfrm>
    </dsp:sp>
    <dsp:sp modelId="{4D4B0EB4-2636-4853-A7E5-75F4DCDBE70F}">
      <dsp:nvSpPr>
        <dsp:cNvPr id="0" name=""/>
        <dsp:cNvSpPr/>
      </dsp:nvSpPr>
      <dsp:spPr>
        <a:xfrm>
          <a:off x="3624626" y="2070249"/>
          <a:ext cx="4524316" cy="1809726"/>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Middle School</a:t>
          </a:r>
        </a:p>
        <a:p>
          <a:pPr marL="0" lvl="0" indent="0" algn="ctr" defTabSz="1422400">
            <a:lnSpc>
              <a:spcPct val="90000"/>
            </a:lnSpc>
            <a:spcBef>
              <a:spcPct val="0"/>
            </a:spcBef>
            <a:spcAft>
              <a:spcPct val="35000"/>
            </a:spcAft>
            <a:buNone/>
          </a:pPr>
          <a:r>
            <a:rPr lang="en-US" sz="3200" b="1" kern="1200" dirty="0"/>
            <a:t>Career Exploration</a:t>
          </a:r>
        </a:p>
      </dsp:txBody>
      <dsp:txXfrm>
        <a:off x="4529489" y="2070249"/>
        <a:ext cx="2714590" cy="1809726"/>
      </dsp:txXfrm>
    </dsp:sp>
    <dsp:sp modelId="{7B9D32C0-1A09-46FA-9ECD-E835545B4C44}">
      <dsp:nvSpPr>
        <dsp:cNvPr id="0" name=""/>
        <dsp:cNvSpPr/>
      </dsp:nvSpPr>
      <dsp:spPr>
        <a:xfrm>
          <a:off x="7244079" y="2070249"/>
          <a:ext cx="4524316" cy="1809726"/>
        </a:xfrm>
        <a:prstGeom prst="chevron">
          <a:avLst/>
        </a:prstGeom>
        <a:gradFill rotWithShape="0">
          <a:gsLst>
            <a:gs pos="0">
              <a:srgbClr val="9966FF"/>
            </a:gs>
            <a:gs pos="50000">
              <a:srgbClr val="9966FF"/>
            </a:gs>
            <a:gs pos="100000">
              <a:srgbClr val="9966FF"/>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High School</a:t>
          </a:r>
        </a:p>
        <a:p>
          <a:pPr marL="0" lvl="0" indent="0" algn="ctr" defTabSz="1422400">
            <a:lnSpc>
              <a:spcPct val="90000"/>
            </a:lnSpc>
            <a:spcBef>
              <a:spcPct val="0"/>
            </a:spcBef>
            <a:spcAft>
              <a:spcPct val="35000"/>
            </a:spcAft>
            <a:buNone/>
          </a:pPr>
          <a:r>
            <a:rPr lang="en-US" sz="3200" b="1" kern="1200" dirty="0"/>
            <a:t>Career Preparation</a:t>
          </a:r>
        </a:p>
      </dsp:txBody>
      <dsp:txXfrm>
        <a:off x="8148942" y="2070249"/>
        <a:ext cx="2714590" cy="180972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BCF2-8041-40D9-84B3-C2F2979E7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ED8CD-3E84-42B4-8C3D-7497E97996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EE6FDF-BE7B-46F2-8C12-504E0209A775}"/>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5" name="Footer Placeholder 4">
            <a:extLst>
              <a:ext uri="{FF2B5EF4-FFF2-40B4-BE49-F238E27FC236}">
                <a16:creationId xmlns:a16="http://schemas.microsoft.com/office/drawing/2014/main" id="{674AE894-2A2C-4A0B-812C-100E490C5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EF822-3F09-44C4-AC44-B745226EC15D}"/>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76223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5C79-BAA4-4D38-83F9-AC9C82DD5E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F2EA99-EBFB-4495-BD7B-DC5A64B9BF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5E3DF-1CEC-4E5A-9DC2-F6E970DABD1A}"/>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5" name="Footer Placeholder 4">
            <a:extLst>
              <a:ext uri="{FF2B5EF4-FFF2-40B4-BE49-F238E27FC236}">
                <a16:creationId xmlns:a16="http://schemas.microsoft.com/office/drawing/2014/main" id="{08E33696-1583-4B77-AF51-233A2BE49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3B825-694D-4F63-A191-BF3752748A79}"/>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13549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7423D-DAC1-4568-B272-7B9F7A08FB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6070F-641F-408A-8E3E-05019F0122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C85D0-08C1-4D64-B315-9FBA4FA18664}"/>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5" name="Footer Placeholder 4">
            <a:extLst>
              <a:ext uri="{FF2B5EF4-FFF2-40B4-BE49-F238E27FC236}">
                <a16:creationId xmlns:a16="http://schemas.microsoft.com/office/drawing/2014/main" id="{A81D8B8E-F1DF-4EB6-895E-7012B5E29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6DCED-2D85-455B-9EF9-387F77D49ADD}"/>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254432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9CAE-A1B8-4F88-960B-930DCCBA6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B0990-FBC1-45FE-9868-7AD36607E8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064DF-95A6-4A7E-81DC-88AA7827CACB}"/>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5" name="Footer Placeholder 4">
            <a:extLst>
              <a:ext uri="{FF2B5EF4-FFF2-40B4-BE49-F238E27FC236}">
                <a16:creationId xmlns:a16="http://schemas.microsoft.com/office/drawing/2014/main" id="{014A6BD2-E592-4731-B383-22C0DB7F8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200C2-A9CC-45A9-A7DD-D70BE14FBDBB}"/>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403390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341C-A828-4E71-A4EA-770B28E7A0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684B66-8147-4002-B7B2-ADB28B66D7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AF5167-053B-49AC-B2A1-09A6E545F76F}"/>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5" name="Footer Placeholder 4">
            <a:extLst>
              <a:ext uri="{FF2B5EF4-FFF2-40B4-BE49-F238E27FC236}">
                <a16:creationId xmlns:a16="http://schemas.microsoft.com/office/drawing/2014/main" id="{3B3D30F8-F113-4998-9A97-7EC83F880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668B4-3DF3-4600-99EC-AB19328B7DC3}"/>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288221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08E4-2A92-4785-BB86-92D978D12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EE871-0315-431E-9E0D-998AB81FE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124DC9-431E-4B17-9C1E-70454ABACE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1B61B7-A8FB-429B-B385-142AA17B8D8B}"/>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6" name="Footer Placeholder 5">
            <a:extLst>
              <a:ext uri="{FF2B5EF4-FFF2-40B4-BE49-F238E27FC236}">
                <a16:creationId xmlns:a16="http://schemas.microsoft.com/office/drawing/2014/main" id="{51DF31E7-8060-46DE-9D2A-5F6A2124E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48491-BAE3-4706-A71C-ADB540D6FF9C}"/>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177095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990D-8BA9-4702-9489-0B361FEC3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38BFF-FACC-4D08-963D-2A91498FC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AF9750-DC1A-4734-8877-931576E4CA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B6409B-F1A9-42EA-9A63-4CF9F868E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79DC77-860D-4C27-AFAB-B00949BC09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63036-8ADC-4688-899C-B39895B926E9}"/>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8" name="Footer Placeholder 7">
            <a:extLst>
              <a:ext uri="{FF2B5EF4-FFF2-40B4-BE49-F238E27FC236}">
                <a16:creationId xmlns:a16="http://schemas.microsoft.com/office/drawing/2014/main" id="{F38B15C8-1974-4DA0-8894-DFFC5C855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9AA67D-31E3-4966-9280-53610FD11EDC}"/>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21048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D53B-57A7-43C6-8C09-7035667FBE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5058EC-1835-41D2-972E-F09237B8B231}"/>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4" name="Footer Placeholder 3">
            <a:extLst>
              <a:ext uri="{FF2B5EF4-FFF2-40B4-BE49-F238E27FC236}">
                <a16:creationId xmlns:a16="http://schemas.microsoft.com/office/drawing/2014/main" id="{2B3D096B-93B8-4E52-A5B4-34DF099D8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B551BF-0CD6-4066-BBC8-E0D1A235B9F0}"/>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155941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08B31-8A20-4025-B2DE-0CDDB0B54B71}"/>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3" name="Footer Placeholder 2">
            <a:extLst>
              <a:ext uri="{FF2B5EF4-FFF2-40B4-BE49-F238E27FC236}">
                <a16:creationId xmlns:a16="http://schemas.microsoft.com/office/drawing/2014/main" id="{5F0E86FD-BCCA-4125-A69E-0B63F3B20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55756A-9604-4A4D-95D4-D34B11C99D0B}"/>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356327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C88-048A-4E8B-BF7C-85D64F52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E04ED-0600-4E8E-906C-1F6D92FE1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BF575F-62F5-4538-9F29-2E4A99A65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913F2C-C6CD-4F43-9D3E-9BBC76B67838}"/>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6" name="Footer Placeholder 5">
            <a:extLst>
              <a:ext uri="{FF2B5EF4-FFF2-40B4-BE49-F238E27FC236}">
                <a16:creationId xmlns:a16="http://schemas.microsoft.com/office/drawing/2014/main" id="{715CD232-8277-4622-BF39-008274FD5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B3064-C7D5-43EC-BAB7-2A292C26A114}"/>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25584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5BB5-6998-4FD6-9EE7-58A98570C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6DE8AA-A19F-413C-8146-4B4A1C0E8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77B59-7C74-4DE1-AA29-3BFA91A65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D6D9B2-07EA-4AA6-8925-54C3FFDCC6CF}"/>
              </a:ext>
            </a:extLst>
          </p:cNvPr>
          <p:cNvSpPr>
            <a:spLocks noGrp="1"/>
          </p:cNvSpPr>
          <p:nvPr>
            <p:ph type="dt" sz="half" idx="10"/>
          </p:nvPr>
        </p:nvSpPr>
        <p:spPr/>
        <p:txBody>
          <a:bodyPr/>
          <a:lstStyle/>
          <a:p>
            <a:fld id="{4D84ED92-F636-4087-AEC4-BC6C55DEA729}" type="datetimeFigureOut">
              <a:rPr lang="en-US" smtClean="0"/>
              <a:t>7/21/2022</a:t>
            </a:fld>
            <a:endParaRPr lang="en-US"/>
          </a:p>
        </p:txBody>
      </p:sp>
      <p:sp>
        <p:nvSpPr>
          <p:cNvPr id="6" name="Footer Placeholder 5">
            <a:extLst>
              <a:ext uri="{FF2B5EF4-FFF2-40B4-BE49-F238E27FC236}">
                <a16:creationId xmlns:a16="http://schemas.microsoft.com/office/drawing/2014/main" id="{D6C3A5FC-ADEF-40D4-8145-A2FF08945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FDDB0-2230-4389-866D-B4964E96B774}"/>
              </a:ext>
            </a:extLst>
          </p:cNvPr>
          <p:cNvSpPr>
            <a:spLocks noGrp="1"/>
          </p:cNvSpPr>
          <p:nvPr>
            <p:ph type="sldNum" sz="quarter" idx="12"/>
          </p:nvPr>
        </p:nvSpPr>
        <p:spPr/>
        <p:txBody>
          <a:bodyPr/>
          <a:lstStyle/>
          <a:p>
            <a:fld id="{DC270179-0BBF-4060-B6A9-B196AEC213B3}" type="slidenum">
              <a:rPr lang="en-US" smtClean="0"/>
              <a:t>‹#›</a:t>
            </a:fld>
            <a:endParaRPr lang="en-US"/>
          </a:p>
        </p:txBody>
      </p:sp>
    </p:spTree>
    <p:extLst>
      <p:ext uri="{BB962C8B-B14F-4D97-AF65-F5344CB8AC3E}">
        <p14:creationId xmlns:p14="http://schemas.microsoft.com/office/powerpoint/2010/main" val="46176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BE573B-5508-467F-B304-8AD2C8B54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83E171-78D7-4CAC-ABDE-F85178C0C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54727-8399-4BC4-A933-091E5D24B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4ED92-F636-4087-AEC4-BC6C55DEA729}" type="datetimeFigureOut">
              <a:rPr lang="en-US" smtClean="0"/>
              <a:t>7/21/2022</a:t>
            </a:fld>
            <a:endParaRPr lang="en-US"/>
          </a:p>
        </p:txBody>
      </p:sp>
      <p:sp>
        <p:nvSpPr>
          <p:cNvPr id="5" name="Footer Placeholder 4">
            <a:extLst>
              <a:ext uri="{FF2B5EF4-FFF2-40B4-BE49-F238E27FC236}">
                <a16:creationId xmlns:a16="http://schemas.microsoft.com/office/drawing/2014/main" id="{802A8BA6-3AE3-4D07-9F82-16B852274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2443D3-5FEB-4A6F-B2A6-B788E845C1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70179-0BBF-4060-B6A9-B196AEC213B3}" type="slidenum">
              <a:rPr lang="en-US" smtClean="0"/>
              <a:t>‹#›</a:t>
            </a:fld>
            <a:endParaRPr lang="en-US"/>
          </a:p>
        </p:txBody>
      </p:sp>
    </p:spTree>
    <p:extLst>
      <p:ext uri="{BB962C8B-B14F-4D97-AF65-F5344CB8AC3E}">
        <p14:creationId xmlns:p14="http://schemas.microsoft.com/office/powerpoint/2010/main" val="128292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ademics/career-adult-edu/cape-secondary/faq.s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ngo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fldoe.org/academics/career-adult-edu/career-tech-edu/program-resources.s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fldoe.org/academics/career-adult-edu/career-tech-edu/program-resources.s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williamsc9@leonschools.net" TargetMode="Externa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png"/><Relationship Id="rId5" Type="http://schemas.openxmlformats.org/officeDocument/2006/relationships/hyperlink" Target="https://www.fldoe.org/academics/career-adult-edu/career-tech-edu/ngos/" TargetMode="External"/><Relationship Id="rId4" Type="http://schemas.openxmlformats.org/officeDocument/2006/relationships/hyperlink" Target="mailto:friends@leonschools.net"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www.fldoe.org/core/fileparse.php/9943/urlt/DIT.rtf" TargetMode="External"/><Relationship Id="rId2" Type="http://schemas.openxmlformats.org/officeDocument/2006/relationships/hyperlink" Target="https://www.fldoe.org/academics/career-adult-edu/career-tech-edu/curriculum-frameworks/2022-23-frameworks/"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1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1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ngo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project10.info/Documents/CTE_Course_Sub_TA_brief-for_Posting_11.18.2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fldoe.org/academics/career-adult-edu/career-tech-edu/program-resources.s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ldoe.org/academics/career-adult-edu/career-technical-edu-agreements/industry-certification.stml"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core/fileparse.php/7764/urlt/SecondaryStudentProgressionFAQ.pdf"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8.25&amp;URL=1000-1099/1008/Sections/1008.25.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fldoe.org/core/fileparse.php/5652/urlt/CTE-NewTeacherResources.pdf" TargetMode="External"/><Relationship Id="rId7" Type="http://schemas.openxmlformats.org/officeDocument/2006/relationships/hyperlink" Target="https://www.fldoe.org/academics/career-adult-edu/career-tech-edu/additional-cte-programs-courses/ojt/" TargetMode="External"/><Relationship Id="rId2" Type="http://schemas.openxmlformats.org/officeDocument/2006/relationships/hyperlink" Target="https://www.fldoe.org/academics/career-adult-edu/cte-educator-resources/" TargetMode="External"/><Relationship Id="rId1" Type="http://schemas.openxmlformats.org/officeDocument/2006/relationships/slideLayout" Target="../slideLayouts/slideLayout1.xml"/><Relationship Id="rId6" Type="http://schemas.openxmlformats.org/officeDocument/2006/relationships/hyperlink" Target="https://www.fldoe.org/academics/career-adult-edu/research-evaluation/cape-industry-certification.stml" TargetMode="External"/><Relationship Id="rId5" Type="http://schemas.openxmlformats.org/officeDocument/2006/relationships/hyperlink" Target="https://www.fldoe.org/academics/career-adult-edu/career-tech-edu/pathways-option.stml" TargetMode="External"/><Relationship Id="rId4" Type="http://schemas.openxmlformats.org/officeDocument/2006/relationships/hyperlink" Target="https://www.fldoe.org/core/fileparse.php/5652/urlt/CareerClusterInfographics.pdf" TargetMode="External"/><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hyperlink" Target="https://www.livelytech.com/" TargetMode="External"/><Relationship Id="rId2" Type="http://schemas.openxmlformats.org/officeDocument/2006/relationships/hyperlink" Target="https://www.fldoe.org/core/fileparse.php/7764/urlt/SecondaryStudentProgressionFAQ.pdf"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www.livelytech.com/" TargetMode="External"/><Relationship Id="rId2" Type="http://schemas.openxmlformats.org/officeDocument/2006/relationships/hyperlink" Target="https://www.fldoe.org/core/fileparse.php/7764/urlt/SecondaryStudentProgressionFAQ.pdf"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fldoe.org/core/fileparse.php/7764/urlt/SecondaryStudentProgressionFAQ.pdf" TargetMode="Externa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s://www.livelytec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ngo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ww.livelytech.com/" TargetMode="External"/><Relationship Id="rId7" Type="http://schemas.openxmlformats.org/officeDocument/2006/relationships/image" Target="../media/image19.png"/><Relationship Id="rId2" Type="http://schemas.openxmlformats.org/officeDocument/2006/relationships/hyperlink" Target="https://www.fldoe.org/core/fileparse.php/7764/urlt/SecondaryStudentProgressionFAQ.pdf"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pe-secondary/statutes-rules.stml"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ldoe.org/academics/career-adult-edu/career-tech-edu/"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92279" y="941748"/>
            <a:ext cx="11942776" cy="4154984"/>
          </a:xfrm>
          <a:prstGeom prst="rect">
            <a:avLst/>
          </a:prstGeom>
          <a:noFill/>
        </p:spPr>
        <p:txBody>
          <a:bodyPr wrap="square" lIns="91440" tIns="45720" rIns="91440" bIns="45720">
            <a:spAutoFit/>
          </a:bodyPr>
          <a:lstStyle/>
          <a:p>
            <a:pPr algn="ctr"/>
            <a:r>
              <a:rPr lang="en-US" sz="8800" b="1" cap="none" spc="0" dirty="0">
                <a:ln w="0"/>
                <a:solidFill>
                  <a:schemeClr val="bg1"/>
                </a:solidFill>
              </a:rPr>
              <a:t>Career Technical </a:t>
            </a:r>
          </a:p>
          <a:p>
            <a:pPr algn="ctr"/>
            <a:r>
              <a:rPr lang="en-US" sz="8800" b="1" cap="none" spc="0" dirty="0">
                <a:ln w="0"/>
                <a:solidFill>
                  <a:schemeClr val="bg1"/>
                </a:solidFill>
              </a:rPr>
              <a:t>Education (CTE)</a:t>
            </a:r>
          </a:p>
          <a:p>
            <a:pPr algn="ctr"/>
            <a:r>
              <a:rPr lang="en-US" sz="8800" b="1" cap="none" spc="0" dirty="0">
                <a:ln w="0"/>
                <a:solidFill>
                  <a:schemeClr val="bg1"/>
                </a:solidFill>
              </a:rPr>
              <a:t>Overview</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pic>
        <p:nvPicPr>
          <p:cNvPr id="9" name="Picture 8">
            <a:extLst>
              <a:ext uri="{FF2B5EF4-FFF2-40B4-BE49-F238E27FC236}">
                <a16:creationId xmlns:a16="http://schemas.microsoft.com/office/drawing/2014/main" id="{7CA4AA70-4770-4BE7-AB7B-BB768B954308}"/>
              </a:ext>
            </a:extLst>
          </p:cNvPr>
          <p:cNvPicPr>
            <a:picLocks noChangeAspect="1"/>
          </p:cNvPicPr>
          <p:nvPr/>
        </p:nvPicPr>
        <p:blipFill>
          <a:blip r:embed="rId3"/>
          <a:stretch>
            <a:fillRect/>
          </a:stretch>
        </p:blipFill>
        <p:spPr>
          <a:xfrm>
            <a:off x="9573208" y="4768168"/>
            <a:ext cx="2461847" cy="2461847"/>
          </a:xfrm>
          <a:prstGeom prst="rect">
            <a:avLst/>
          </a:prstGeom>
        </p:spPr>
      </p:pic>
    </p:spTree>
    <p:extLst>
      <p:ext uri="{BB962C8B-B14F-4D97-AF65-F5344CB8AC3E}">
        <p14:creationId xmlns:p14="http://schemas.microsoft.com/office/powerpoint/2010/main" val="527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341984" y="6060514"/>
            <a:ext cx="10111985" cy="1655762"/>
          </a:xfrm>
        </p:spPr>
        <p:txBody>
          <a:bodyPr>
            <a:normAutofit/>
          </a:bodyPr>
          <a:lstStyle/>
          <a:p>
            <a:r>
              <a:rPr lang="en-US" sz="1600" dirty="0">
                <a:solidFill>
                  <a:srgbClr val="FFFF00"/>
                </a:solidFill>
              </a:rPr>
              <a:t>https://www.fldoe.org/core/fileparse.php/8904/urlt/cape-act-techassist.pdf</a:t>
            </a:r>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4106768" y="117446"/>
            <a:ext cx="3451587" cy="1077218"/>
          </a:xfrm>
          <a:prstGeom prst="rect">
            <a:avLst/>
          </a:prstGeom>
          <a:noFill/>
        </p:spPr>
        <p:txBody>
          <a:bodyPr wrap="none" lIns="91440" tIns="45720" rIns="91440" bIns="45720">
            <a:spAutoFit/>
          </a:bodyPr>
          <a:lstStyle/>
          <a:p>
            <a:pPr algn="ctr"/>
            <a:r>
              <a:rPr lang="en-US" sz="6400" b="1" dirty="0">
                <a:ln w="0"/>
                <a:solidFill>
                  <a:schemeClr val="bg1"/>
                </a:solidFill>
              </a:rPr>
              <a:t>CAPE Act </a:t>
            </a:r>
            <a:endParaRPr lang="en-US" sz="6400" b="1" cap="none" spc="0" dirty="0">
              <a:ln w="0"/>
              <a:solidFill>
                <a:schemeClr val="bg1"/>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6" name="TextBox 5">
            <a:extLst>
              <a:ext uri="{FF2B5EF4-FFF2-40B4-BE49-F238E27FC236}">
                <a16:creationId xmlns:a16="http://schemas.microsoft.com/office/drawing/2014/main" id="{1386A5BD-0B82-4EE8-AC51-B510C33BB69B}"/>
              </a:ext>
            </a:extLst>
          </p:cNvPr>
          <p:cNvSpPr txBox="1"/>
          <p:nvPr/>
        </p:nvSpPr>
        <p:spPr>
          <a:xfrm>
            <a:off x="699084" y="1125716"/>
            <a:ext cx="10440955" cy="4154984"/>
          </a:xfrm>
          <a:prstGeom prst="rect">
            <a:avLst/>
          </a:prstGeom>
          <a:noFill/>
        </p:spPr>
        <p:txBody>
          <a:bodyPr wrap="square" rtlCol="0">
            <a:spAutoFit/>
          </a:bodyPr>
          <a:lstStyle/>
          <a:p>
            <a:r>
              <a:rPr lang="en-US" sz="2200" dirty="0">
                <a:solidFill>
                  <a:schemeClr val="bg1"/>
                </a:solidFill>
              </a:rPr>
              <a:t>In </a:t>
            </a:r>
            <a:r>
              <a:rPr lang="en-US" sz="2200" b="1" u="sng" dirty="0">
                <a:solidFill>
                  <a:schemeClr val="bg1"/>
                </a:solidFill>
              </a:rPr>
              <a:t>2007</a:t>
            </a:r>
            <a:r>
              <a:rPr lang="en-US" sz="2200" dirty="0">
                <a:solidFill>
                  <a:schemeClr val="bg1"/>
                </a:solidFill>
              </a:rPr>
              <a:t>, the Florida Legislature passed the Career and Professional Education Act. The purpose of the act was to provide a statewide planning partnership between the business and education communities in order to attract, expand, and retain targeted, high-value industry and to sustain a strong, knowledge-based economy. The objectives of the act are as follows:</a:t>
            </a:r>
          </a:p>
          <a:p>
            <a:pPr marL="285750" indent="-285750">
              <a:buFont typeface="Arial" panose="020B0604020202020204" pitchFamily="34" charset="0"/>
              <a:buChar char="•"/>
            </a:pPr>
            <a:r>
              <a:rPr lang="en-US" sz="2200" dirty="0">
                <a:solidFill>
                  <a:schemeClr val="bg1"/>
                </a:solidFill>
              </a:rPr>
              <a:t>To improve middle and high school academic performance by providing rigorous and relevant curriculum opportunities;  </a:t>
            </a:r>
          </a:p>
          <a:p>
            <a:pPr marL="285750" indent="-285750">
              <a:buFont typeface="Arial" panose="020B0604020202020204" pitchFamily="34" charset="0"/>
              <a:buChar char="•"/>
            </a:pPr>
            <a:r>
              <a:rPr lang="en-US" sz="2200" dirty="0">
                <a:solidFill>
                  <a:schemeClr val="bg1"/>
                </a:solidFill>
              </a:rPr>
              <a:t>To provide rigorous and relevant career-themed courses that articulate to postsecondary level coursework and lead to industry certification; </a:t>
            </a:r>
          </a:p>
          <a:p>
            <a:pPr marL="285750" indent="-285750">
              <a:buFont typeface="Arial" panose="020B0604020202020204" pitchFamily="34" charset="0"/>
              <a:buChar char="•"/>
            </a:pPr>
            <a:r>
              <a:rPr lang="en-US" sz="2200" dirty="0">
                <a:solidFill>
                  <a:schemeClr val="bg1"/>
                </a:solidFill>
              </a:rPr>
              <a:t>To support local and regional economic development; </a:t>
            </a:r>
          </a:p>
          <a:p>
            <a:pPr marL="285750" indent="-285750">
              <a:buFont typeface="Arial" panose="020B0604020202020204" pitchFamily="34" charset="0"/>
              <a:buChar char="•"/>
            </a:pPr>
            <a:r>
              <a:rPr lang="en-US" sz="2200" dirty="0">
                <a:solidFill>
                  <a:schemeClr val="bg1"/>
                </a:solidFill>
              </a:rPr>
              <a:t>To respond to Florida's critical workforce needs; and </a:t>
            </a:r>
          </a:p>
          <a:p>
            <a:pPr marL="285750" indent="-285750">
              <a:buFont typeface="Arial" panose="020B0604020202020204" pitchFamily="34" charset="0"/>
              <a:buChar char="•"/>
            </a:pPr>
            <a:r>
              <a:rPr lang="en-US" sz="2200" dirty="0">
                <a:solidFill>
                  <a:schemeClr val="bg1"/>
                </a:solidFill>
              </a:rPr>
              <a:t>To provide state residents with access to high-wage and high-demand careers</a:t>
            </a:r>
            <a:endParaRPr lang="en-US" sz="2200" dirty="0"/>
          </a:p>
        </p:txBody>
      </p:sp>
      <p:pic>
        <p:nvPicPr>
          <p:cNvPr id="7" name="Picture 6">
            <a:extLst>
              <a:ext uri="{FF2B5EF4-FFF2-40B4-BE49-F238E27FC236}">
                <a16:creationId xmlns:a16="http://schemas.microsoft.com/office/drawing/2014/main" id="{D442D3F8-1ACC-4CD7-BF21-ED311E9BB189}"/>
              </a:ext>
            </a:extLst>
          </p:cNvPr>
          <p:cNvPicPr>
            <a:picLocks noChangeAspect="1"/>
          </p:cNvPicPr>
          <p:nvPr/>
        </p:nvPicPr>
        <p:blipFill>
          <a:blip r:embed="rId3"/>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58877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341984" y="6060514"/>
            <a:ext cx="10111985" cy="1655762"/>
          </a:xfrm>
        </p:spPr>
        <p:txBody>
          <a:bodyPr>
            <a:normAutofit/>
          </a:bodyPr>
          <a:lstStyle/>
          <a:p>
            <a:r>
              <a:rPr lang="en-US" sz="1600" dirty="0">
                <a:solidFill>
                  <a:srgbClr val="FFFF00"/>
                </a:solidFill>
              </a:rPr>
              <a:t>https://www.fldoe.org/core/fileparse.php/8904/urlt/cape-act-techassist.pdf</a:t>
            </a:r>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2247896" y="117446"/>
            <a:ext cx="7169335" cy="1077218"/>
          </a:xfrm>
          <a:prstGeom prst="rect">
            <a:avLst/>
          </a:prstGeom>
          <a:noFill/>
        </p:spPr>
        <p:txBody>
          <a:bodyPr wrap="none" lIns="91440" tIns="45720" rIns="91440" bIns="45720">
            <a:spAutoFit/>
          </a:bodyPr>
          <a:lstStyle/>
          <a:p>
            <a:pPr algn="ctr"/>
            <a:r>
              <a:rPr lang="en-US" sz="6400" b="1" dirty="0">
                <a:ln w="0"/>
                <a:solidFill>
                  <a:schemeClr val="bg1"/>
                </a:solidFill>
              </a:rPr>
              <a:t>CAPE Act Continued </a:t>
            </a:r>
            <a:endParaRPr lang="en-US" sz="6400" b="1" cap="none" spc="0" dirty="0">
              <a:ln w="0"/>
              <a:solidFill>
                <a:schemeClr val="bg1"/>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6" name="TextBox 5">
            <a:extLst>
              <a:ext uri="{FF2B5EF4-FFF2-40B4-BE49-F238E27FC236}">
                <a16:creationId xmlns:a16="http://schemas.microsoft.com/office/drawing/2014/main" id="{1386A5BD-0B82-4EE8-AC51-B510C33BB69B}"/>
              </a:ext>
            </a:extLst>
          </p:cNvPr>
          <p:cNvSpPr txBox="1"/>
          <p:nvPr/>
        </p:nvSpPr>
        <p:spPr>
          <a:xfrm>
            <a:off x="699084" y="1125716"/>
            <a:ext cx="10440955" cy="1354217"/>
          </a:xfrm>
          <a:prstGeom prst="rect">
            <a:avLst/>
          </a:prstGeom>
          <a:noFill/>
        </p:spPr>
        <p:txBody>
          <a:bodyPr wrap="square" rtlCol="0">
            <a:spAutoFit/>
          </a:bodyPr>
          <a:lstStyle/>
          <a:p>
            <a:r>
              <a:rPr lang="en-US" sz="2000" dirty="0">
                <a:solidFill>
                  <a:schemeClr val="bg1"/>
                </a:solidFill>
              </a:rPr>
              <a:t>The key feature of the CAPE Act is the list of approved certifications known as the “CAPE Industry Certification Funding List,” which is the list of fundable industry certifications adopted by the State Board of Education.</a:t>
            </a:r>
          </a:p>
          <a:p>
            <a:endParaRPr lang="en-US" sz="2200" dirty="0">
              <a:solidFill>
                <a:schemeClr val="bg1"/>
              </a:solidFill>
            </a:endParaRPr>
          </a:p>
        </p:txBody>
      </p:sp>
      <p:graphicFrame>
        <p:nvGraphicFramePr>
          <p:cNvPr id="2" name="Table 1">
            <a:extLst>
              <a:ext uri="{FF2B5EF4-FFF2-40B4-BE49-F238E27FC236}">
                <a16:creationId xmlns:a16="http://schemas.microsoft.com/office/drawing/2014/main" id="{D8254D27-14DE-4605-9C53-80D945A2363C}"/>
              </a:ext>
            </a:extLst>
          </p:cNvPr>
          <p:cNvGraphicFramePr>
            <a:graphicFrameLocks noGrp="1"/>
          </p:cNvGraphicFramePr>
          <p:nvPr>
            <p:extLst>
              <p:ext uri="{D42A27DB-BD31-4B8C-83A1-F6EECF244321}">
                <p14:modId xmlns:p14="http://schemas.microsoft.com/office/powerpoint/2010/main" val="835177086"/>
              </p:ext>
            </p:extLst>
          </p:nvPr>
        </p:nvGraphicFramePr>
        <p:xfrm>
          <a:off x="796699" y="2136690"/>
          <a:ext cx="10440954" cy="3388360"/>
        </p:xfrm>
        <a:graphic>
          <a:graphicData uri="http://schemas.openxmlformats.org/drawingml/2006/table">
            <a:tbl>
              <a:tblPr firstRow="1" bandRow="1">
                <a:tableStyleId>{5C22544A-7EE6-4342-B048-85BDC9FD1C3A}</a:tableStyleId>
              </a:tblPr>
              <a:tblGrid>
                <a:gridCol w="3452276">
                  <a:extLst>
                    <a:ext uri="{9D8B030D-6E8A-4147-A177-3AD203B41FA5}">
                      <a16:colId xmlns:a16="http://schemas.microsoft.com/office/drawing/2014/main" val="2595694282"/>
                    </a:ext>
                  </a:extLst>
                </a:gridCol>
                <a:gridCol w="6988678">
                  <a:extLst>
                    <a:ext uri="{9D8B030D-6E8A-4147-A177-3AD203B41FA5}">
                      <a16:colId xmlns:a16="http://schemas.microsoft.com/office/drawing/2014/main" val="1421982716"/>
                    </a:ext>
                  </a:extLst>
                </a:gridCol>
              </a:tblGrid>
              <a:tr h="370840">
                <a:tc>
                  <a:txBody>
                    <a:bodyPr/>
                    <a:lstStyle/>
                    <a:p>
                      <a:r>
                        <a:rPr lang="en-US" dirty="0"/>
                        <a:t>Type of Certification of Certificate</a:t>
                      </a:r>
                    </a:p>
                  </a:txBody>
                  <a:tcPr/>
                </a:tc>
                <a:tc>
                  <a:txBody>
                    <a:bodyPr/>
                    <a:lstStyle/>
                    <a:p>
                      <a:pPr algn="ctr"/>
                      <a:r>
                        <a:rPr lang="en-US" dirty="0"/>
                        <a:t>Description</a:t>
                      </a:r>
                    </a:p>
                  </a:txBody>
                  <a:tcPr/>
                </a:tc>
                <a:extLst>
                  <a:ext uri="{0D108BD9-81ED-4DB2-BD59-A6C34878D82A}">
                    <a16:rowId xmlns:a16="http://schemas.microsoft.com/office/drawing/2014/main" val="2274561738"/>
                  </a:ext>
                </a:extLst>
              </a:tr>
              <a:tr h="370840">
                <a:tc>
                  <a:txBody>
                    <a:bodyPr/>
                    <a:lstStyle/>
                    <a:p>
                      <a:r>
                        <a:rPr lang="en-US" dirty="0"/>
                        <a:t>CAPE Digital Tool Certificates</a:t>
                      </a:r>
                    </a:p>
                  </a:txBody>
                  <a:tcPr/>
                </a:tc>
                <a:tc>
                  <a:txBody>
                    <a:bodyPr/>
                    <a:lstStyle/>
                    <a:p>
                      <a:r>
                        <a:rPr lang="en-US" dirty="0"/>
                        <a:t>To earn a certificate, students must pass an assessment of digital skills in the following areas: word processing; spreadsheets; sound, motion and color presentations; digital arts; cybersecurity. </a:t>
                      </a:r>
                      <a:r>
                        <a:rPr lang="en-US" dirty="0">
                          <a:solidFill>
                            <a:srgbClr val="FF0000"/>
                          </a:solidFill>
                        </a:rPr>
                        <a:t>The certificates are available to students in elementary school and middle school grades. </a:t>
                      </a:r>
                    </a:p>
                  </a:txBody>
                  <a:tcPr/>
                </a:tc>
                <a:extLst>
                  <a:ext uri="{0D108BD9-81ED-4DB2-BD59-A6C34878D82A}">
                    <a16:rowId xmlns:a16="http://schemas.microsoft.com/office/drawing/2014/main" val="3706749947"/>
                  </a:ext>
                </a:extLst>
              </a:tr>
              <a:tr h="370840">
                <a:tc>
                  <a:txBody>
                    <a:bodyPr/>
                    <a:lstStyle/>
                    <a:p>
                      <a:r>
                        <a:rPr lang="en-US" dirty="0"/>
                        <a:t>CAPE Industry Certifications</a:t>
                      </a:r>
                    </a:p>
                  </a:txBody>
                  <a:tcPr/>
                </a:tc>
                <a:tc>
                  <a:txBody>
                    <a:bodyPr/>
                    <a:lstStyle/>
                    <a:p>
                      <a:r>
                        <a:rPr lang="en-US" dirty="0"/>
                        <a:t>These are industry certifications that either do not articulate for college credit or do articulate for up to 14 college credits based on a statewide articulation agreement. The certifications are available to students in grades 6 through 12.</a:t>
                      </a:r>
                    </a:p>
                  </a:txBody>
                  <a:tcPr/>
                </a:tc>
                <a:extLst>
                  <a:ext uri="{0D108BD9-81ED-4DB2-BD59-A6C34878D82A}">
                    <a16:rowId xmlns:a16="http://schemas.microsoft.com/office/drawing/2014/main" val="4187828739"/>
                  </a:ext>
                </a:extLst>
              </a:tr>
              <a:tr h="370840">
                <a:tc>
                  <a:txBody>
                    <a:bodyPr/>
                    <a:lstStyle/>
                    <a:p>
                      <a:r>
                        <a:rPr lang="en-US" dirty="0"/>
                        <a:t>CAPE Acceleration Industry Certifications</a:t>
                      </a:r>
                    </a:p>
                  </a:txBody>
                  <a:tcPr/>
                </a:tc>
                <a:tc>
                  <a:txBody>
                    <a:bodyPr/>
                    <a:lstStyle/>
                    <a:p>
                      <a:r>
                        <a:rPr lang="en-US" dirty="0"/>
                        <a:t>These are industry certifications that articulate for 15 or more college credit credits based on a statewide articulation agreement.</a:t>
                      </a:r>
                    </a:p>
                  </a:txBody>
                  <a:tcPr/>
                </a:tc>
                <a:extLst>
                  <a:ext uri="{0D108BD9-81ED-4DB2-BD59-A6C34878D82A}">
                    <a16:rowId xmlns:a16="http://schemas.microsoft.com/office/drawing/2014/main" val="4138978433"/>
                  </a:ext>
                </a:extLst>
              </a:tr>
            </a:tbl>
          </a:graphicData>
        </a:graphic>
      </p:graphicFrame>
    </p:spTree>
    <p:extLst>
      <p:ext uri="{BB962C8B-B14F-4D97-AF65-F5344CB8AC3E}">
        <p14:creationId xmlns:p14="http://schemas.microsoft.com/office/powerpoint/2010/main" val="66040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3396640" y="117446"/>
            <a:ext cx="4871847" cy="1077218"/>
          </a:xfrm>
          <a:prstGeom prst="rect">
            <a:avLst/>
          </a:prstGeom>
          <a:noFill/>
        </p:spPr>
        <p:txBody>
          <a:bodyPr wrap="none" lIns="91440" tIns="45720" rIns="91440" bIns="45720">
            <a:spAutoFit/>
          </a:bodyPr>
          <a:lstStyle/>
          <a:p>
            <a:pPr algn="ctr"/>
            <a:r>
              <a:rPr lang="en-US" sz="6400" b="1" dirty="0">
                <a:ln w="0"/>
                <a:solidFill>
                  <a:schemeClr val="bg1"/>
                </a:solidFill>
              </a:rPr>
              <a:t>CAPE </a:t>
            </a:r>
            <a:r>
              <a:rPr lang="en-US" sz="6400" b="1" cap="none" spc="0" dirty="0">
                <a:ln w="0"/>
                <a:solidFill>
                  <a:schemeClr val="bg1"/>
                </a:solidFill>
              </a:rPr>
              <a:t>Funding</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905069" y="1160190"/>
            <a:ext cx="10587847" cy="1754326"/>
          </a:xfrm>
          <a:prstGeom prst="rect">
            <a:avLst/>
          </a:prstGeom>
          <a:noFill/>
        </p:spPr>
        <p:txBody>
          <a:bodyPr wrap="square" rtlCol="0">
            <a:spAutoFit/>
          </a:bodyPr>
          <a:lstStyle/>
          <a:p>
            <a:r>
              <a:rPr lang="en-US" dirty="0">
                <a:solidFill>
                  <a:schemeClr val="bg1"/>
                </a:solidFill>
              </a:rPr>
              <a:t>Certifications have differential weights for the add-on FTE calculation in s. 1011.62(1)(o), F.S. There are six values: 0.025, 0.1, 0.2, 0.3, 0.5, and 1.0. Funding weights are assigned based on the type of certificate, certification, and course as follows:</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6" name="Rectangle 5">
            <a:extLst>
              <a:ext uri="{FF2B5EF4-FFF2-40B4-BE49-F238E27FC236}">
                <a16:creationId xmlns:a16="http://schemas.microsoft.com/office/drawing/2014/main" id="{D600E983-FFF7-470B-9A8D-58602BE76947}"/>
              </a:ext>
            </a:extLst>
          </p:cNvPr>
          <p:cNvSpPr/>
          <p:nvPr/>
        </p:nvSpPr>
        <p:spPr>
          <a:xfrm>
            <a:off x="4671527" y="5899148"/>
            <a:ext cx="6096000" cy="923330"/>
          </a:xfrm>
          <a:prstGeom prst="rect">
            <a:avLst/>
          </a:prstGeom>
        </p:spPr>
        <p:txBody>
          <a:bodyPr>
            <a:spAutoFit/>
          </a:bodyPr>
          <a:lstStyle/>
          <a:p>
            <a:r>
              <a:rPr lang="en-US" dirty="0">
                <a:solidFill>
                  <a:srgbClr val="FFFF00"/>
                </a:solidFill>
                <a:hlinkClick r:id="rId3">
                  <a:extLst>
                    <a:ext uri="{A12FA001-AC4F-418D-AE19-62706E023703}">
                      <ahyp:hlinkClr xmlns:ahyp="http://schemas.microsoft.com/office/drawing/2018/hyperlinkcolor" val="tx"/>
                    </a:ext>
                  </a:extLst>
                </a:hlinkClick>
              </a:rPr>
              <a:t>https://www.fldoe.org/academics/career-adult-edu/cape-secondary/faq.stml</a:t>
            </a:r>
            <a:endParaRPr lang="en-US" dirty="0">
              <a:solidFill>
                <a:srgbClr val="FFFF00"/>
              </a:solidFill>
            </a:endParaRPr>
          </a:p>
          <a:p>
            <a:endParaRPr lang="en-US" dirty="0">
              <a:solidFill>
                <a:srgbClr val="FFFF00"/>
              </a:solidFill>
            </a:endParaRPr>
          </a:p>
        </p:txBody>
      </p:sp>
      <p:graphicFrame>
        <p:nvGraphicFramePr>
          <p:cNvPr id="7" name="Table 6">
            <a:extLst>
              <a:ext uri="{FF2B5EF4-FFF2-40B4-BE49-F238E27FC236}">
                <a16:creationId xmlns:a16="http://schemas.microsoft.com/office/drawing/2014/main" id="{8A885CD3-A94D-4435-B3CA-B61A7A2E46CD}"/>
              </a:ext>
            </a:extLst>
          </p:cNvPr>
          <p:cNvGraphicFramePr>
            <a:graphicFrameLocks noGrp="1"/>
          </p:cNvGraphicFramePr>
          <p:nvPr>
            <p:extLst>
              <p:ext uri="{D42A27DB-BD31-4B8C-83A1-F6EECF244321}">
                <p14:modId xmlns:p14="http://schemas.microsoft.com/office/powerpoint/2010/main" val="757257661"/>
              </p:ext>
            </p:extLst>
          </p:nvPr>
        </p:nvGraphicFramePr>
        <p:xfrm>
          <a:off x="1350864" y="2143956"/>
          <a:ext cx="9323355" cy="3403600"/>
        </p:xfrm>
        <a:graphic>
          <a:graphicData uri="http://schemas.openxmlformats.org/drawingml/2006/table">
            <a:tbl>
              <a:tblPr firstRow="1" bandRow="1">
                <a:tableStyleId>{5C22544A-7EE6-4342-B048-85BDC9FD1C3A}</a:tableStyleId>
              </a:tblPr>
              <a:tblGrid>
                <a:gridCol w="1700246">
                  <a:extLst>
                    <a:ext uri="{9D8B030D-6E8A-4147-A177-3AD203B41FA5}">
                      <a16:colId xmlns:a16="http://schemas.microsoft.com/office/drawing/2014/main" val="3363342550"/>
                    </a:ext>
                  </a:extLst>
                </a:gridCol>
                <a:gridCol w="7623109">
                  <a:extLst>
                    <a:ext uri="{9D8B030D-6E8A-4147-A177-3AD203B41FA5}">
                      <a16:colId xmlns:a16="http://schemas.microsoft.com/office/drawing/2014/main" val="2801678610"/>
                    </a:ext>
                  </a:extLst>
                </a:gridCol>
              </a:tblGrid>
              <a:tr h="370840">
                <a:tc>
                  <a:txBody>
                    <a:bodyPr/>
                    <a:lstStyle/>
                    <a:p>
                      <a:r>
                        <a:rPr lang="en-US" dirty="0"/>
                        <a:t>Funding Weight</a:t>
                      </a:r>
                    </a:p>
                  </a:txBody>
                  <a:tcPr/>
                </a:tc>
                <a:tc>
                  <a:txBody>
                    <a:bodyPr/>
                    <a:lstStyle/>
                    <a:p>
                      <a:pPr algn="ctr"/>
                      <a:r>
                        <a:rPr lang="en-US" dirty="0"/>
                        <a:t>Type of Certificate/Certification/Course</a:t>
                      </a:r>
                    </a:p>
                  </a:txBody>
                  <a:tcPr/>
                </a:tc>
                <a:extLst>
                  <a:ext uri="{0D108BD9-81ED-4DB2-BD59-A6C34878D82A}">
                    <a16:rowId xmlns:a16="http://schemas.microsoft.com/office/drawing/2014/main" val="1909316088"/>
                  </a:ext>
                </a:extLst>
              </a:tr>
              <a:tr h="370840">
                <a:tc>
                  <a:txBody>
                    <a:bodyPr/>
                    <a:lstStyle/>
                    <a:p>
                      <a:r>
                        <a:rPr lang="en-US" dirty="0"/>
                        <a:t>0.025 FTE</a:t>
                      </a:r>
                    </a:p>
                  </a:txBody>
                  <a:tcPr/>
                </a:tc>
                <a:tc>
                  <a:txBody>
                    <a:bodyPr/>
                    <a:lstStyle/>
                    <a:p>
                      <a:r>
                        <a:rPr lang="en-US" sz="1800" b="0" i="0" kern="1200" dirty="0">
                          <a:solidFill>
                            <a:schemeClr val="dk1"/>
                          </a:solidFill>
                          <a:effectLst/>
                          <a:latin typeface="+mn-lt"/>
                          <a:ea typeface="+mn-ea"/>
                          <a:cs typeface="+mn-cs"/>
                        </a:rPr>
                        <a:t>CAPE Digital Tool Certificate</a:t>
                      </a:r>
                      <a:endParaRPr lang="en-US" dirty="0"/>
                    </a:p>
                  </a:txBody>
                  <a:tcPr/>
                </a:tc>
                <a:extLst>
                  <a:ext uri="{0D108BD9-81ED-4DB2-BD59-A6C34878D82A}">
                    <a16:rowId xmlns:a16="http://schemas.microsoft.com/office/drawing/2014/main" val="2953450109"/>
                  </a:ext>
                </a:extLst>
              </a:tr>
              <a:tr h="370840">
                <a:tc>
                  <a:txBody>
                    <a:bodyPr/>
                    <a:lstStyle/>
                    <a:p>
                      <a:r>
                        <a:rPr lang="en-US" dirty="0"/>
                        <a:t>0.1 FTE</a:t>
                      </a:r>
                    </a:p>
                  </a:txBody>
                  <a:tcPr/>
                </a:tc>
                <a:tc>
                  <a:txBody>
                    <a:bodyPr/>
                    <a:lstStyle/>
                    <a:p>
                      <a:r>
                        <a:rPr lang="en-US" sz="1800" b="0" i="0" kern="1200" dirty="0">
                          <a:solidFill>
                            <a:schemeClr val="dk1"/>
                          </a:solidFill>
                          <a:effectLst/>
                          <a:latin typeface="+mn-lt"/>
                          <a:ea typeface="+mn-ea"/>
                          <a:cs typeface="+mn-cs"/>
                        </a:rPr>
                        <a:t>CAPE Industry Certification (no articulation agreement)</a:t>
                      </a:r>
                      <a:endParaRPr lang="en-US" dirty="0"/>
                    </a:p>
                  </a:txBody>
                  <a:tcPr/>
                </a:tc>
                <a:extLst>
                  <a:ext uri="{0D108BD9-81ED-4DB2-BD59-A6C34878D82A}">
                    <a16:rowId xmlns:a16="http://schemas.microsoft.com/office/drawing/2014/main" val="4170775684"/>
                  </a:ext>
                </a:extLst>
              </a:tr>
              <a:tr h="370840">
                <a:tc>
                  <a:txBody>
                    <a:bodyPr/>
                    <a:lstStyle/>
                    <a:p>
                      <a:r>
                        <a:rPr lang="en-US" dirty="0"/>
                        <a:t>0.2 FTE</a:t>
                      </a:r>
                    </a:p>
                  </a:txBody>
                  <a:tcPr/>
                </a:tc>
                <a:tc>
                  <a:txBody>
                    <a:bodyPr/>
                    <a:lstStyle/>
                    <a:p>
                      <a:r>
                        <a:rPr lang="en-US" sz="1800" b="0" i="0" kern="1200" dirty="0">
                          <a:solidFill>
                            <a:schemeClr val="dk1"/>
                          </a:solidFill>
                          <a:effectLst/>
                          <a:latin typeface="+mn-lt"/>
                          <a:ea typeface="+mn-ea"/>
                          <a:cs typeface="+mn-cs"/>
                        </a:rPr>
                        <a:t>CAPE Industry Certification with a statewide articulation agreement of up to 14 college credits</a:t>
                      </a:r>
                      <a:endParaRPr lang="en-US" dirty="0"/>
                    </a:p>
                  </a:txBody>
                  <a:tcPr/>
                </a:tc>
                <a:extLst>
                  <a:ext uri="{0D108BD9-81ED-4DB2-BD59-A6C34878D82A}">
                    <a16:rowId xmlns:a16="http://schemas.microsoft.com/office/drawing/2014/main" val="1199986391"/>
                  </a:ext>
                </a:extLst>
              </a:tr>
              <a:tr h="370840">
                <a:tc>
                  <a:txBody>
                    <a:bodyPr/>
                    <a:lstStyle/>
                    <a:p>
                      <a:r>
                        <a:rPr lang="en-US" dirty="0"/>
                        <a:t>0.3 FTE</a:t>
                      </a:r>
                    </a:p>
                  </a:txBody>
                  <a:tcPr/>
                </a:tc>
                <a:tc>
                  <a:txBody>
                    <a:bodyPr/>
                    <a:lstStyle/>
                    <a:p>
                      <a:r>
                        <a:rPr lang="en-US" sz="1800" b="0" i="0" kern="1200" dirty="0">
                          <a:solidFill>
                            <a:schemeClr val="dk1"/>
                          </a:solidFill>
                          <a:effectLst/>
                          <a:latin typeface="+mn-lt"/>
                          <a:ea typeface="+mn-ea"/>
                          <a:cs typeface="+mn-cs"/>
                        </a:rPr>
                        <a:t>CAPE Innovation Course for students who pass all of the required assessments</a:t>
                      </a:r>
                      <a:endParaRPr lang="en-US" dirty="0"/>
                    </a:p>
                  </a:txBody>
                  <a:tcPr/>
                </a:tc>
                <a:extLst>
                  <a:ext uri="{0D108BD9-81ED-4DB2-BD59-A6C34878D82A}">
                    <a16:rowId xmlns:a16="http://schemas.microsoft.com/office/drawing/2014/main" val="3814038611"/>
                  </a:ext>
                </a:extLst>
              </a:tr>
              <a:tr h="370840">
                <a:tc>
                  <a:txBody>
                    <a:bodyPr/>
                    <a:lstStyle/>
                    <a:p>
                      <a:r>
                        <a:rPr lang="en-US" dirty="0"/>
                        <a:t>0.5 FTE</a:t>
                      </a:r>
                    </a:p>
                  </a:txBody>
                  <a:tcPr/>
                </a:tc>
                <a:tc>
                  <a:txBody>
                    <a:bodyPr/>
                    <a:lstStyle/>
                    <a:p>
                      <a:r>
                        <a:rPr lang="en-US" sz="1800" b="0" i="0" kern="1200" dirty="0">
                          <a:solidFill>
                            <a:schemeClr val="dk1"/>
                          </a:solidFill>
                          <a:effectLst/>
                          <a:latin typeface="+mn-lt"/>
                          <a:ea typeface="+mn-ea"/>
                          <a:cs typeface="+mn-cs"/>
                        </a:rPr>
                        <a:t>CAPE Acceleration Industry Certification with a statewide articulation agreement of 15 to 29 college credits</a:t>
                      </a:r>
                      <a:endParaRPr lang="en-US" dirty="0"/>
                    </a:p>
                  </a:txBody>
                  <a:tcPr/>
                </a:tc>
                <a:extLst>
                  <a:ext uri="{0D108BD9-81ED-4DB2-BD59-A6C34878D82A}">
                    <a16:rowId xmlns:a16="http://schemas.microsoft.com/office/drawing/2014/main" val="1991355327"/>
                  </a:ext>
                </a:extLst>
              </a:tr>
              <a:tr h="370840">
                <a:tc>
                  <a:txBody>
                    <a:bodyPr/>
                    <a:lstStyle/>
                    <a:p>
                      <a:r>
                        <a:rPr lang="en-US" dirty="0"/>
                        <a:t>1.0 FTE</a:t>
                      </a:r>
                    </a:p>
                  </a:txBody>
                  <a:tcPr/>
                </a:tc>
                <a:tc>
                  <a:txBody>
                    <a:bodyPr/>
                    <a:lstStyle/>
                    <a:p>
                      <a:r>
                        <a:rPr lang="en-US" sz="1800" b="0" i="0" kern="1200" dirty="0">
                          <a:solidFill>
                            <a:schemeClr val="dk1"/>
                          </a:solidFill>
                          <a:effectLst/>
                          <a:latin typeface="+mn-lt"/>
                          <a:ea typeface="+mn-ea"/>
                          <a:cs typeface="+mn-cs"/>
                        </a:rPr>
                        <a:t>CAPE Acceleration Industry Certification with a statewide articulation agreement of 30 or more college credits</a:t>
                      </a:r>
                      <a:endParaRPr lang="en-US" dirty="0"/>
                    </a:p>
                  </a:txBody>
                  <a:tcPr/>
                </a:tc>
                <a:extLst>
                  <a:ext uri="{0D108BD9-81ED-4DB2-BD59-A6C34878D82A}">
                    <a16:rowId xmlns:a16="http://schemas.microsoft.com/office/drawing/2014/main" val="3286092961"/>
                  </a:ext>
                </a:extLst>
              </a:tr>
            </a:tbl>
          </a:graphicData>
        </a:graphic>
      </p:graphicFrame>
      <p:pic>
        <p:nvPicPr>
          <p:cNvPr id="10" name="Picture 9">
            <a:extLst>
              <a:ext uri="{FF2B5EF4-FFF2-40B4-BE49-F238E27FC236}">
                <a16:creationId xmlns:a16="http://schemas.microsoft.com/office/drawing/2014/main" id="{7603DCE2-C65A-4C39-A2B6-43A93357CA7A}"/>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348289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247-4716-457B-A104-C92B56870C0D}"/>
              </a:ext>
            </a:extLst>
          </p:cNvPr>
          <p:cNvSpPr>
            <a:spLocks noGrp="1"/>
          </p:cNvSpPr>
          <p:nvPr>
            <p:ph type="ctrTitle"/>
          </p:nvPr>
        </p:nvSpPr>
        <p:spPr>
          <a:xfrm>
            <a:off x="541433" y="3001721"/>
            <a:ext cx="10830186" cy="2387600"/>
          </a:xfrm>
        </p:spPr>
        <p:txBody>
          <a:bodyPr>
            <a:noAutofit/>
          </a:bodyPr>
          <a:lstStyle/>
          <a:p>
            <a:pPr algn="l"/>
            <a:r>
              <a:rPr lang="en-US" sz="2200" dirty="0">
                <a:solidFill>
                  <a:schemeClr val="bg1"/>
                </a:solidFill>
              </a:rPr>
              <a:t>The Division of Career and Adult Education is responsible for developing educational programs that prepare individuals for the occupations that are important to Florida’s economic development. Per F.S. §1004.92(2)(b)(4), each program is updated every three (3) years to reflect current business and industry needs specific to the occupation for which it prepares. With the help of educators, business and industry representatives, and trade associations, career and adult education programs are aligned with the skill requirements needed in today's workforce.</a:t>
            </a:r>
            <a:br>
              <a:rPr lang="en-US" sz="2200" dirty="0">
                <a:solidFill>
                  <a:schemeClr val="bg1"/>
                </a:solidFill>
              </a:rPr>
            </a:br>
            <a:br>
              <a:rPr lang="en-US" sz="2200" dirty="0">
                <a:solidFill>
                  <a:schemeClr val="bg1"/>
                </a:solidFill>
              </a:rPr>
            </a:br>
            <a:r>
              <a:rPr lang="en-US" sz="2200" dirty="0">
                <a:solidFill>
                  <a:schemeClr val="bg1"/>
                </a:solidFill>
              </a:rPr>
              <a:t>A program of study is a coherent, articulated sequence of rigorous academic and career courses commencing in the 9th grade (or sometimes earlier) leading to an associate degree, an industry-recognized certification or licensure, and/or a baccalaureate degree.</a:t>
            </a:r>
            <a:br>
              <a:rPr lang="en-US" sz="2200" dirty="0">
                <a:solidFill>
                  <a:schemeClr val="bg1"/>
                </a:solidFill>
              </a:rPr>
            </a:br>
            <a:endParaRPr lang="en-US" sz="2200" dirty="0">
              <a:solidFill>
                <a:schemeClr val="bg1"/>
              </a:solidFill>
            </a:endParaRPr>
          </a:p>
        </p:txBody>
      </p:sp>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763687" y="6269745"/>
            <a:ext cx="914400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https://www.fldoe.org/academics/career-adult-edu/career-tech-edu/ngos/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2619558" y="117446"/>
            <a:ext cx="6425991" cy="1077218"/>
          </a:xfrm>
          <a:prstGeom prst="rect">
            <a:avLst/>
          </a:prstGeom>
          <a:noFill/>
        </p:spPr>
        <p:txBody>
          <a:bodyPr wrap="none" lIns="91440" tIns="45720" rIns="91440" bIns="45720">
            <a:spAutoFit/>
          </a:bodyPr>
          <a:lstStyle/>
          <a:p>
            <a:pPr algn="ctr"/>
            <a:r>
              <a:rPr lang="en-US" sz="6400" b="1" cap="none" spc="0" dirty="0">
                <a:ln w="0"/>
                <a:solidFill>
                  <a:schemeClr val="bg1"/>
                </a:solidFill>
              </a:rPr>
              <a:t>Programs of Study</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8626175A-21F0-4ED7-A553-FB0BBE7925F7}"/>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78161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1380931" y="5280700"/>
            <a:ext cx="10111985"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905069" y="1408922"/>
            <a:ext cx="10115461" cy="830997"/>
          </a:xfrm>
          <a:prstGeom prst="rect">
            <a:avLst/>
          </a:prstGeom>
          <a:noFill/>
        </p:spPr>
        <p:txBody>
          <a:bodyPr wrap="none" rtlCol="0">
            <a:spAutoFit/>
          </a:bodyPr>
          <a:lstStyle/>
          <a:p>
            <a:r>
              <a:rPr lang="en-US" sz="2400" dirty="0">
                <a:solidFill>
                  <a:prstClr val="white"/>
                </a:solidFill>
                <a:latin typeface="Calibri Light" panose="020F0302020204030204"/>
                <a:ea typeface="+mj-ea"/>
                <a:cs typeface="+mj-cs"/>
              </a:rPr>
              <a:t>The Curriculum Frameworks identify specific programs/pathways for each of the </a:t>
            </a:r>
          </a:p>
          <a:p>
            <a:r>
              <a:rPr lang="en-US" sz="2400" dirty="0">
                <a:solidFill>
                  <a:prstClr val="white"/>
                </a:solidFill>
                <a:latin typeface="Calibri Light" panose="020F0302020204030204"/>
                <a:ea typeface="+mj-ea"/>
                <a:cs typeface="+mj-cs"/>
              </a:rPr>
              <a:t>17 career clusters. Within each cluster, the frameworks identify the aligned:</a:t>
            </a:r>
            <a:endParaRPr lang="en-US" dirty="0"/>
          </a:p>
        </p:txBody>
      </p:sp>
      <p:sp>
        <p:nvSpPr>
          <p:cNvPr id="11" name="TextBox 10">
            <a:extLst>
              <a:ext uri="{FF2B5EF4-FFF2-40B4-BE49-F238E27FC236}">
                <a16:creationId xmlns:a16="http://schemas.microsoft.com/office/drawing/2014/main" id="{958A1BBB-8B97-424F-AE3E-27381EB08A99}"/>
              </a:ext>
            </a:extLst>
          </p:cNvPr>
          <p:cNvSpPr txBox="1"/>
          <p:nvPr/>
        </p:nvSpPr>
        <p:spPr>
          <a:xfrm>
            <a:off x="3666931" y="2417427"/>
            <a:ext cx="4754700" cy="2323713"/>
          </a:xfrm>
          <a:prstGeom prst="rect">
            <a:avLst/>
          </a:prstGeom>
          <a:noFill/>
        </p:spPr>
        <p:txBody>
          <a:bodyPr wrap="none" rtlCol="0">
            <a:spAutoFit/>
          </a:bodyPr>
          <a:lstStyle/>
          <a:p>
            <a:r>
              <a:rPr lang="en-US" sz="2900" dirty="0">
                <a:solidFill>
                  <a:schemeClr val="bg1"/>
                </a:solidFill>
              </a:rPr>
              <a:t>Middle School Courses</a:t>
            </a:r>
          </a:p>
          <a:p>
            <a:r>
              <a:rPr lang="en-US" sz="2900" dirty="0">
                <a:solidFill>
                  <a:schemeClr val="bg1"/>
                </a:solidFill>
              </a:rPr>
              <a:t>Secondary Courses/Programs</a:t>
            </a:r>
          </a:p>
          <a:p>
            <a:r>
              <a:rPr lang="en-US" sz="2900" dirty="0">
                <a:solidFill>
                  <a:schemeClr val="bg1"/>
                </a:solidFill>
              </a:rPr>
              <a:t>Career Certificate Programs</a:t>
            </a:r>
          </a:p>
          <a:p>
            <a:r>
              <a:rPr lang="en-US" sz="2900" dirty="0">
                <a:solidFill>
                  <a:schemeClr val="bg1"/>
                </a:solidFill>
              </a:rPr>
              <a:t>Degree &amp; Certificate Programs</a:t>
            </a:r>
          </a:p>
          <a:p>
            <a:r>
              <a:rPr lang="en-US" sz="2900" dirty="0">
                <a:solidFill>
                  <a:schemeClr val="bg1"/>
                </a:solidFill>
              </a:rPr>
              <a:t>Supplemental Courses</a:t>
            </a:r>
          </a:p>
        </p:txBody>
      </p:sp>
      <p:pic>
        <p:nvPicPr>
          <p:cNvPr id="12" name="Picture 11">
            <a:extLst>
              <a:ext uri="{FF2B5EF4-FFF2-40B4-BE49-F238E27FC236}">
                <a16:creationId xmlns:a16="http://schemas.microsoft.com/office/drawing/2014/main" id="{91637876-EDF6-4457-A1A5-504C754ABC4C}"/>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33638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228391" y="5912673"/>
            <a:ext cx="759272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886408" y="1036951"/>
            <a:ext cx="10651698" cy="830997"/>
          </a:xfrm>
          <a:prstGeom prst="rect">
            <a:avLst/>
          </a:prstGeom>
          <a:noFill/>
        </p:spPr>
        <p:txBody>
          <a:bodyPr wrap="none" rtlCol="0">
            <a:spAutoFit/>
          </a:bodyPr>
          <a:lstStyle/>
          <a:p>
            <a:r>
              <a:rPr lang="en-US" sz="2400" dirty="0">
                <a:solidFill>
                  <a:prstClr val="white"/>
                </a:solidFill>
                <a:latin typeface="Calibri Light" panose="020F0302020204030204"/>
                <a:ea typeface="+mj-ea"/>
                <a:cs typeface="+mj-cs"/>
              </a:rPr>
              <a:t>Within the identified course/program/pathway, the state has identified the following:</a:t>
            </a:r>
          </a:p>
          <a:p>
            <a:endParaRPr lang="en-US" sz="2400" dirty="0">
              <a:solidFill>
                <a:prstClr val="white"/>
              </a:solidFill>
              <a:latin typeface="Calibri Light" panose="020F0302020204030204"/>
              <a:ea typeface="+mj-ea"/>
              <a:cs typeface="+mj-cs"/>
            </a:endParaRPr>
          </a:p>
        </p:txBody>
      </p:sp>
      <p:graphicFrame>
        <p:nvGraphicFramePr>
          <p:cNvPr id="10" name="Table 9">
            <a:extLst>
              <a:ext uri="{FF2B5EF4-FFF2-40B4-BE49-F238E27FC236}">
                <a16:creationId xmlns:a16="http://schemas.microsoft.com/office/drawing/2014/main" id="{6D2CD927-BE1F-4745-8D32-175122E0C462}"/>
              </a:ext>
            </a:extLst>
          </p:cNvPr>
          <p:cNvGraphicFramePr>
            <a:graphicFrameLocks noGrp="1"/>
          </p:cNvGraphicFramePr>
          <p:nvPr>
            <p:extLst>
              <p:ext uri="{D42A27DB-BD31-4B8C-83A1-F6EECF244321}">
                <p14:modId xmlns:p14="http://schemas.microsoft.com/office/powerpoint/2010/main" val="3187791438"/>
              </p:ext>
            </p:extLst>
          </p:nvPr>
        </p:nvGraphicFramePr>
        <p:xfrm>
          <a:off x="2468870" y="1496309"/>
          <a:ext cx="6727372" cy="4079240"/>
        </p:xfrm>
        <a:graphic>
          <a:graphicData uri="http://schemas.openxmlformats.org/drawingml/2006/table">
            <a:tbl>
              <a:tblPr firstRow="1" bandRow="1">
                <a:tableStyleId>{5C22544A-7EE6-4342-B048-85BDC9FD1C3A}</a:tableStyleId>
              </a:tblPr>
              <a:tblGrid>
                <a:gridCol w="6727372">
                  <a:extLst>
                    <a:ext uri="{9D8B030D-6E8A-4147-A177-3AD203B41FA5}">
                      <a16:colId xmlns:a16="http://schemas.microsoft.com/office/drawing/2014/main" val="4175278880"/>
                    </a:ext>
                  </a:extLst>
                </a:gridCol>
              </a:tblGrid>
              <a:tr h="370840">
                <a:tc>
                  <a:txBody>
                    <a:bodyPr/>
                    <a:lstStyle/>
                    <a:p>
                      <a:pPr algn="ctr"/>
                      <a:r>
                        <a:rPr lang="en-US" dirty="0"/>
                        <a:t>Middle School Framework Outline: By Course</a:t>
                      </a:r>
                    </a:p>
                  </a:txBody>
                  <a:tcPr/>
                </a:tc>
                <a:extLst>
                  <a:ext uri="{0D108BD9-81ED-4DB2-BD59-A6C34878D82A}">
                    <a16:rowId xmlns:a16="http://schemas.microsoft.com/office/drawing/2014/main" val="313734978"/>
                  </a:ext>
                </a:extLst>
              </a:tr>
              <a:tr h="370840">
                <a:tc>
                  <a:txBody>
                    <a:bodyPr/>
                    <a:lstStyle/>
                    <a:p>
                      <a:r>
                        <a:rPr lang="en-US" dirty="0"/>
                        <a:t>Program Number</a:t>
                      </a:r>
                      <a:endParaRPr lang="en-US" sz="1500" dirty="0"/>
                    </a:p>
                  </a:txBody>
                  <a:tcPr/>
                </a:tc>
                <a:extLst>
                  <a:ext uri="{0D108BD9-81ED-4DB2-BD59-A6C34878D82A}">
                    <a16:rowId xmlns:a16="http://schemas.microsoft.com/office/drawing/2014/main" val="8823517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Grade Level &amp; Length </a:t>
                      </a:r>
                      <a:endParaRPr lang="en-US" sz="1500" dirty="0"/>
                    </a:p>
                  </a:txBody>
                  <a:tcPr/>
                </a:tc>
                <a:extLst>
                  <a:ext uri="{0D108BD9-81ED-4DB2-BD59-A6C34878D82A}">
                    <a16:rowId xmlns:a16="http://schemas.microsoft.com/office/drawing/2014/main" val="890317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Aligned Career Technical Student Organization </a:t>
                      </a:r>
                      <a:r>
                        <a:rPr lang="en-US" sz="1500" dirty="0"/>
                        <a:t>(CTSO)</a:t>
                      </a:r>
                      <a:endParaRPr lang="en-US" dirty="0"/>
                    </a:p>
                  </a:txBody>
                  <a:tcPr/>
                </a:tc>
                <a:extLst>
                  <a:ext uri="{0D108BD9-81ED-4DB2-BD59-A6C34878D82A}">
                    <a16:rowId xmlns:a16="http://schemas.microsoft.com/office/drawing/2014/main" val="3035225135"/>
                  </a:ext>
                </a:extLst>
              </a:tr>
              <a:tr h="370840">
                <a:tc>
                  <a:txBody>
                    <a:bodyPr/>
                    <a:lstStyle/>
                    <a:p>
                      <a:r>
                        <a:rPr lang="en-US" dirty="0"/>
                        <a:t>Purpose</a:t>
                      </a:r>
                    </a:p>
                  </a:txBody>
                  <a:tcPr/>
                </a:tc>
                <a:extLst>
                  <a:ext uri="{0D108BD9-81ED-4DB2-BD59-A6C34878D82A}">
                    <a16:rowId xmlns:a16="http://schemas.microsoft.com/office/drawing/2014/main" val="17455096"/>
                  </a:ext>
                </a:extLst>
              </a:tr>
              <a:tr h="370840">
                <a:tc>
                  <a:txBody>
                    <a:bodyPr/>
                    <a:lstStyle/>
                    <a:p>
                      <a:r>
                        <a:rPr lang="en-US" dirty="0"/>
                        <a:t>Course Structure</a:t>
                      </a:r>
                    </a:p>
                  </a:txBody>
                  <a:tcPr/>
                </a:tc>
                <a:extLst>
                  <a:ext uri="{0D108BD9-81ED-4DB2-BD59-A6C34878D82A}">
                    <a16:rowId xmlns:a16="http://schemas.microsoft.com/office/drawing/2014/main" val="1442372652"/>
                  </a:ext>
                </a:extLst>
              </a:tr>
              <a:tr h="370840">
                <a:tc>
                  <a:txBody>
                    <a:bodyPr/>
                    <a:lstStyle/>
                    <a:p>
                      <a:r>
                        <a:rPr lang="en-US" dirty="0"/>
                        <a:t>Course Description</a:t>
                      </a:r>
                    </a:p>
                  </a:txBody>
                  <a:tcPr/>
                </a:tc>
                <a:extLst>
                  <a:ext uri="{0D108BD9-81ED-4DB2-BD59-A6C34878D82A}">
                    <a16:rowId xmlns:a16="http://schemas.microsoft.com/office/drawing/2014/main" val="365031379"/>
                  </a:ext>
                </a:extLst>
              </a:tr>
              <a:tr h="370840">
                <a:tc>
                  <a:txBody>
                    <a:bodyPr/>
                    <a:lstStyle/>
                    <a:p>
                      <a:r>
                        <a:rPr lang="en-US" dirty="0"/>
                        <a:t>Standards &amp; Benchmarks</a:t>
                      </a:r>
                    </a:p>
                  </a:txBody>
                  <a:tcPr/>
                </a:tc>
                <a:extLst>
                  <a:ext uri="{0D108BD9-81ED-4DB2-BD59-A6C34878D82A}">
                    <a16:rowId xmlns:a16="http://schemas.microsoft.com/office/drawing/2014/main" val="1822627480"/>
                  </a:ext>
                </a:extLst>
              </a:tr>
              <a:tr h="370840">
                <a:tc>
                  <a:txBody>
                    <a:bodyPr/>
                    <a:lstStyle/>
                    <a:p>
                      <a:r>
                        <a:rPr lang="en-US" dirty="0"/>
                        <a:t>Laboratory Activities</a:t>
                      </a:r>
                    </a:p>
                  </a:txBody>
                  <a:tcPr/>
                </a:tc>
                <a:extLst>
                  <a:ext uri="{0D108BD9-81ED-4DB2-BD59-A6C34878D82A}">
                    <a16:rowId xmlns:a16="http://schemas.microsoft.com/office/drawing/2014/main" val="33771660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Florida Standards for English Language Development</a:t>
                      </a:r>
                    </a:p>
                  </a:txBody>
                  <a:tcPr/>
                </a:tc>
                <a:extLst>
                  <a:ext uri="{0D108BD9-81ED-4DB2-BD59-A6C34878D82A}">
                    <a16:rowId xmlns:a16="http://schemas.microsoft.com/office/drawing/2014/main" val="2048173593"/>
                  </a:ext>
                </a:extLst>
              </a:tr>
              <a:tr h="370840">
                <a:tc>
                  <a:txBody>
                    <a:bodyPr/>
                    <a:lstStyle/>
                    <a:p>
                      <a:r>
                        <a:rPr lang="en-US" dirty="0"/>
                        <a:t>Accommodations</a:t>
                      </a:r>
                    </a:p>
                  </a:txBody>
                  <a:tcPr/>
                </a:tc>
                <a:extLst>
                  <a:ext uri="{0D108BD9-81ED-4DB2-BD59-A6C34878D82A}">
                    <a16:rowId xmlns:a16="http://schemas.microsoft.com/office/drawing/2014/main" val="1832435333"/>
                  </a:ext>
                </a:extLst>
              </a:tr>
            </a:tbl>
          </a:graphicData>
        </a:graphic>
      </p:graphicFrame>
      <p:sp>
        <p:nvSpPr>
          <p:cNvPr id="12" name="Rectangle 11">
            <a:extLst>
              <a:ext uri="{FF2B5EF4-FFF2-40B4-BE49-F238E27FC236}">
                <a16:creationId xmlns:a16="http://schemas.microsoft.com/office/drawing/2014/main" id="{8211C307-4AC1-4902-A52F-3B9617B12D74}"/>
              </a:ext>
            </a:extLst>
          </p:cNvPr>
          <p:cNvSpPr/>
          <p:nvPr/>
        </p:nvSpPr>
        <p:spPr>
          <a:xfrm rot="16200000">
            <a:off x="-1525150" y="3036584"/>
            <a:ext cx="4192174" cy="784830"/>
          </a:xfrm>
          <a:prstGeom prst="rect">
            <a:avLst/>
          </a:prstGeom>
          <a:noFill/>
        </p:spPr>
        <p:txBody>
          <a:bodyPr wrap="none" lIns="91440" tIns="45720" rIns="91440" bIns="45720">
            <a:spAutoFit/>
          </a:bodyPr>
          <a:lstStyle/>
          <a:p>
            <a:pPr algn="ctr"/>
            <a:r>
              <a:rPr lang="en-US" sz="4500" b="1" cap="none" spc="0" dirty="0">
                <a:ln w="0"/>
                <a:solidFill>
                  <a:srgbClr val="9966FF"/>
                </a:solidFill>
              </a:rPr>
              <a:t>MIDDLE SCHOOL</a:t>
            </a:r>
          </a:p>
        </p:txBody>
      </p:sp>
      <p:pic>
        <p:nvPicPr>
          <p:cNvPr id="13" name="Picture 12">
            <a:extLst>
              <a:ext uri="{FF2B5EF4-FFF2-40B4-BE49-F238E27FC236}">
                <a16:creationId xmlns:a16="http://schemas.microsoft.com/office/drawing/2014/main" id="{C2292DEE-7D95-4C5B-98CE-9CD3B952B1F2}"/>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225147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115101" y="5912673"/>
            <a:ext cx="759272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886408" y="1036951"/>
            <a:ext cx="3414846" cy="830997"/>
          </a:xfrm>
          <a:prstGeom prst="rect">
            <a:avLst/>
          </a:prstGeom>
          <a:noFill/>
        </p:spPr>
        <p:txBody>
          <a:bodyPr wrap="none" rtlCol="0">
            <a:spAutoFit/>
          </a:bodyPr>
          <a:lstStyle/>
          <a:p>
            <a:r>
              <a:rPr lang="en-US" sz="2400" dirty="0">
                <a:solidFill>
                  <a:prstClr val="white"/>
                </a:solidFill>
                <a:latin typeface="Calibri Light" panose="020F0302020204030204"/>
              </a:rPr>
              <a:t>Program Course Example :</a:t>
            </a:r>
          </a:p>
          <a:p>
            <a:endParaRPr lang="en-US" sz="2400" dirty="0">
              <a:solidFill>
                <a:prstClr val="white"/>
              </a:solidFill>
              <a:latin typeface="Calibri Light" panose="020F0302020204030204"/>
              <a:ea typeface="+mj-ea"/>
              <a:cs typeface="+mj-cs"/>
            </a:endParaRPr>
          </a:p>
        </p:txBody>
      </p:sp>
      <p:graphicFrame>
        <p:nvGraphicFramePr>
          <p:cNvPr id="2" name="Table 1">
            <a:extLst>
              <a:ext uri="{FF2B5EF4-FFF2-40B4-BE49-F238E27FC236}">
                <a16:creationId xmlns:a16="http://schemas.microsoft.com/office/drawing/2014/main" id="{0485BDBB-9065-4880-B1E3-3CC928961471}"/>
              </a:ext>
            </a:extLst>
          </p:cNvPr>
          <p:cNvGraphicFramePr>
            <a:graphicFrameLocks noGrp="1"/>
          </p:cNvGraphicFramePr>
          <p:nvPr>
            <p:extLst>
              <p:ext uri="{D42A27DB-BD31-4B8C-83A1-F6EECF244321}">
                <p14:modId xmlns:p14="http://schemas.microsoft.com/office/powerpoint/2010/main" val="2793061927"/>
              </p:ext>
            </p:extLst>
          </p:nvPr>
        </p:nvGraphicFramePr>
        <p:xfrm>
          <a:off x="886408" y="2540000"/>
          <a:ext cx="10515600" cy="1945640"/>
        </p:xfrm>
        <a:graphic>
          <a:graphicData uri="http://schemas.openxmlformats.org/drawingml/2006/table">
            <a:tbl>
              <a:tblPr firstRow="1" firstCol="1" lastRow="1" lastCol="1" bandRow="1" bandCol="1">
                <a:tableStyleId>{5C22544A-7EE6-4342-B048-85BDC9FD1C3A}</a:tableStyleId>
              </a:tblPr>
              <a:tblGrid>
                <a:gridCol w="2134667">
                  <a:extLst>
                    <a:ext uri="{9D8B030D-6E8A-4147-A177-3AD203B41FA5}">
                      <a16:colId xmlns:a16="http://schemas.microsoft.com/office/drawing/2014/main" val="2811819941"/>
                    </a:ext>
                  </a:extLst>
                </a:gridCol>
                <a:gridCol w="8380933">
                  <a:extLst>
                    <a:ext uri="{9D8B030D-6E8A-4147-A177-3AD203B41FA5}">
                      <a16:colId xmlns:a16="http://schemas.microsoft.com/office/drawing/2014/main" val="723738800"/>
                    </a:ext>
                  </a:extLst>
                </a:gridCol>
              </a:tblGrid>
              <a:tr h="0">
                <a:tc gridSpan="2">
                  <a:txBody>
                    <a:bodyPr/>
                    <a:lstStyle/>
                    <a:p>
                      <a:pPr marL="0" marR="0" algn="ctr">
                        <a:spcBef>
                          <a:spcPts val="0"/>
                        </a:spcBef>
                        <a:spcAft>
                          <a:spcPts val="0"/>
                        </a:spcAft>
                      </a:pPr>
                      <a:r>
                        <a:rPr lang="en-US" sz="1100" dirty="0">
                          <a:effectLst/>
                        </a:rPr>
                        <a:t>Secondary – Middle School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584162945"/>
                  </a:ext>
                </a:extLst>
              </a:tr>
              <a:tr h="10350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Program Number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9009100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292853961"/>
                  </a:ext>
                </a:extLst>
              </a:tr>
              <a:tr h="12636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CIP Number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149009100M</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03463229"/>
                  </a:ext>
                </a:extLst>
              </a:tr>
              <a:tr h="154940">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Grade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6-8</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918350683"/>
                  </a:ext>
                </a:extLst>
              </a:tr>
              <a:tr h="132080">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Standard Length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Year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14995513"/>
                  </a:ext>
                </a:extLst>
              </a:tr>
              <a:tr h="16065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Teacher Certification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Refer to the </a:t>
                      </a:r>
                      <a:r>
                        <a:rPr lang="en-US" sz="1100" b="1" u="sng">
                          <a:effectLst/>
                          <a:latin typeface="Arial" panose="020B0604020202020204" pitchFamily="34" charset="0"/>
                          <a:ea typeface="Times New Roman" panose="02020603050405020304" pitchFamily="18" charset="0"/>
                          <a:cs typeface="Arial" panose="020B0604020202020204" pitchFamily="34" charset="0"/>
                        </a:rPr>
                        <a:t>Program Structure</a:t>
                      </a:r>
                      <a:r>
                        <a:rPr lang="en-US" sz="1100">
                          <a:effectLst/>
                          <a:latin typeface="Arial" panose="020B0604020202020204" pitchFamily="34" charset="0"/>
                          <a:ea typeface="Times New Roman" panose="02020603050405020304" pitchFamily="18" charset="0"/>
                          <a:cs typeface="Arial" panose="020B0604020202020204" pitchFamily="34" charset="0"/>
                        </a:rPr>
                        <a:t> section.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90809092"/>
                  </a:ext>
                </a:extLst>
              </a:tr>
              <a:tr h="97790">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CTSO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FBLA</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BPA</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690857658"/>
                  </a:ext>
                </a:extLst>
              </a:tr>
              <a:tr h="172085">
                <a:tc>
                  <a:txBody>
                    <a:bodyPr/>
                    <a:lstStyle/>
                    <a:p>
                      <a:pPr marL="0" marR="0">
                        <a:spcBef>
                          <a:spcPts val="0"/>
                        </a:spcBef>
                        <a:spcAft>
                          <a:spcPts val="0"/>
                        </a:spcAft>
                      </a:pPr>
                      <a:r>
                        <a:rPr lang="en-US" sz="1100">
                          <a:effectLst/>
                          <a:latin typeface="Arial" panose="020B0604020202020204" pitchFamily="34" charset="0"/>
                          <a:ea typeface="Times New Roman" panose="02020603050405020304" pitchFamily="18" charset="0"/>
                          <a:cs typeface="Arial" panose="020B0604020202020204" pitchFamily="34" charset="0"/>
                        </a:rPr>
                        <a:t>CTE Program Resources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http://www.fldoe.org/academics/career-adult-edu/career-tech-edu/program-resources.stml</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16725950"/>
                  </a:ext>
                </a:extLst>
              </a:tr>
            </a:tbl>
          </a:graphicData>
        </a:graphic>
      </p:graphicFrame>
      <p:sp>
        <p:nvSpPr>
          <p:cNvPr id="6" name="Rectangle 1">
            <a:extLst>
              <a:ext uri="{FF2B5EF4-FFF2-40B4-BE49-F238E27FC236}">
                <a16:creationId xmlns:a16="http://schemas.microsoft.com/office/drawing/2014/main" id="{8413F51B-18FF-4592-B859-0E58D921ED86}"/>
              </a:ext>
            </a:extLst>
          </p:cNvPr>
          <p:cNvSpPr>
            <a:spLocks noChangeArrowheads="1"/>
          </p:cNvSpPr>
          <p:nvPr/>
        </p:nvSpPr>
        <p:spPr bwMode="auto">
          <a:xfrm>
            <a:off x="959498" y="1518811"/>
            <a:ext cx="438581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r>
              <a:rPr lang="en-US" sz="1100" b="1" dirty="0">
                <a:solidFill>
                  <a:schemeClr val="bg1"/>
                </a:solidFill>
              </a:rPr>
              <a:t>Program Title:	Information &amp; Communications Technology (ICT) Essentials</a:t>
            </a:r>
          </a:p>
          <a:p>
            <a:r>
              <a:rPr lang="en-US" sz="1100" b="1" dirty="0">
                <a:solidFill>
                  <a:schemeClr val="bg1"/>
                </a:solidFill>
              </a:rPr>
              <a:t>Program Type:	Orientation/Exploratory</a:t>
            </a:r>
          </a:p>
          <a:p>
            <a:r>
              <a:rPr lang="en-US" sz="1100" b="1" dirty="0">
                <a:solidFill>
                  <a:schemeClr val="bg1"/>
                </a:solidFill>
              </a:rPr>
              <a:t>Career Cluster:	Information Technology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9A5BA30-0E01-4D84-9AA9-CBAB5A4DE3C2}"/>
              </a:ext>
            </a:extLst>
          </p:cNvPr>
          <p:cNvSpPr/>
          <p:nvPr/>
        </p:nvSpPr>
        <p:spPr>
          <a:xfrm rot="16200000">
            <a:off x="-1525150" y="3036584"/>
            <a:ext cx="4192174" cy="784830"/>
          </a:xfrm>
          <a:prstGeom prst="rect">
            <a:avLst/>
          </a:prstGeom>
          <a:noFill/>
        </p:spPr>
        <p:txBody>
          <a:bodyPr wrap="none" lIns="91440" tIns="45720" rIns="91440" bIns="45720">
            <a:spAutoFit/>
          </a:bodyPr>
          <a:lstStyle/>
          <a:p>
            <a:pPr algn="ctr"/>
            <a:r>
              <a:rPr lang="en-US" sz="4500" b="1" cap="none" spc="0" dirty="0">
                <a:ln w="0"/>
                <a:solidFill>
                  <a:srgbClr val="9966FF"/>
                </a:solidFill>
              </a:rPr>
              <a:t>MIDDLE SCHOOL</a:t>
            </a:r>
          </a:p>
        </p:txBody>
      </p:sp>
      <p:pic>
        <p:nvPicPr>
          <p:cNvPr id="12" name="Picture 11">
            <a:extLst>
              <a:ext uri="{FF2B5EF4-FFF2-40B4-BE49-F238E27FC236}">
                <a16:creationId xmlns:a16="http://schemas.microsoft.com/office/drawing/2014/main" id="{588C19E4-D393-4D65-AEB9-8F9C671E0E12}"/>
              </a:ext>
            </a:extLst>
          </p:cNvPr>
          <p:cNvPicPr>
            <a:picLocks noChangeAspect="1"/>
          </p:cNvPicPr>
          <p:nvPr/>
        </p:nvPicPr>
        <p:blipFill>
          <a:blip r:embed="rId5"/>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96796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228391" y="5912673"/>
            <a:ext cx="759272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sp>
        <p:nvSpPr>
          <p:cNvPr id="9" name="TextBox 8">
            <a:extLst>
              <a:ext uri="{FF2B5EF4-FFF2-40B4-BE49-F238E27FC236}">
                <a16:creationId xmlns:a16="http://schemas.microsoft.com/office/drawing/2014/main" id="{2697A818-8645-4EA8-B5C7-511D153289BB}"/>
              </a:ext>
            </a:extLst>
          </p:cNvPr>
          <p:cNvSpPr txBox="1"/>
          <p:nvPr/>
        </p:nvSpPr>
        <p:spPr>
          <a:xfrm>
            <a:off x="742646" y="1034993"/>
            <a:ext cx="3711337" cy="830997"/>
          </a:xfrm>
          <a:prstGeom prst="rect">
            <a:avLst/>
          </a:prstGeom>
          <a:noFill/>
        </p:spPr>
        <p:txBody>
          <a:bodyPr wrap="none" rtlCol="0">
            <a:spAutoFit/>
          </a:bodyPr>
          <a:lstStyle/>
          <a:p>
            <a:r>
              <a:rPr lang="en-US" sz="2400" dirty="0">
                <a:solidFill>
                  <a:prstClr val="white"/>
                </a:solidFill>
                <a:latin typeface="Calibri Light" panose="020F0302020204030204"/>
                <a:ea typeface="+mj-ea"/>
                <a:cs typeface="+mj-cs"/>
              </a:rPr>
              <a:t>Program Structure Example :</a:t>
            </a:r>
          </a:p>
          <a:p>
            <a:endParaRPr lang="en-US" sz="2400" dirty="0">
              <a:solidFill>
                <a:prstClr val="white"/>
              </a:solidFill>
              <a:latin typeface="Calibri Light" panose="020F0302020204030204"/>
              <a:ea typeface="+mj-ea"/>
              <a:cs typeface="+mj-cs"/>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8" name="Rectangle 7">
            <a:extLst>
              <a:ext uri="{FF2B5EF4-FFF2-40B4-BE49-F238E27FC236}">
                <a16:creationId xmlns:a16="http://schemas.microsoft.com/office/drawing/2014/main" id="{56D8C7AE-1320-497A-8602-E5A8FD9F573A}"/>
              </a:ext>
            </a:extLst>
          </p:cNvPr>
          <p:cNvSpPr/>
          <p:nvPr/>
        </p:nvSpPr>
        <p:spPr>
          <a:xfrm rot="16200000">
            <a:off x="-1525150" y="3036584"/>
            <a:ext cx="4192174" cy="784830"/>
          </a:xfrm>
          <a:prstGeom prst="rect">
            <a:avLst/>
          </a:prstGeom>
          <a:noFill/>
        </p:spPr>
        <p:txBody>
          <a:bodyPr wrap="none" lIns="91440" tIns="45720" rIns="91440" bIns="45720">
            <a:spAutoFit/>
          </a:bodyPr>
          <a:lstStyle/>
          <a:p>
            <a:pPr algn="ctr"/>
            <a:r>
              <a:rPr lang="en-US" sz="4500" b="1" cap="none" spc="0" dirty="0">
                <a:ln w="0"/>
                <a:solidFill>
                  <a:srgbClr val="9966FF"/>
                </a:solidFill>
              </a:rPr>
              <a:t>MIDDLE SCHOOL</a:t>
            </a:r>
          </a:p>
        </p:txBody>
      </p:sp>
      <p:graphicFrame>
        <p:nvGraphicFramePr>
          <p:cNvPr id="2" name="Table 1">
            <a:extLst>
              <a:ext uri="{FF2B5EF4-FFF2-40B4-BE49-F238E27FC236}">
                <a16:creationId xmlns:a16="http://schemas.microsoft.com/office/drawing/2014/main" id="{D6BB2C69-3934-4C88-92FA-E579282DF4D4}"/>
              </a:ext>
            </a:extLst>
          </p:cNvPr>
          <p:cNvGraphicFramePr>
            <a:graphicFrameLocks noGrp="1"/>
          </p:cNvGraphicFramePr>
          <p:nvPr>
            <p:extLst>
              <p:ext uri="{D42A27DB-BD31-4B8C-83A1-F6EECF244321}">
                <p14:modId xmlns:p14="http://schemas.microsoft.com/office/powerpoint/2010/main" val="3569658887"/>
              </p:ext>
            </p:extLst>
          </p:nvPr>
        </p:nvGraphicFramePr>
        <p:xfrm>
          <a:off x="963353" y="1733088"/>
          <a:ext cx="10515600" cy="877570"/>
        </p:xfrm>
        <a:graphic>
          <a:graphicData uri="http://schemas.openxmlformats.org/drawingml/2006/table">
            <a:tbl>
              <a:tblPr firstRow="1" firstCol="1" lastRow="1" lastCol="1" bandRow="1" bandCol="1">
                <a:tableStyleId>{5C22544A-7EE6-4342-B048-85BDC9FD1C3A}</a:tableStyleId>
              </a:tblPr>
              <a:tblGrid>
                <a:gridCol w="1505834">
                  <a:extLst>
                    <a:ext uri="{9D8B030D-6E8A-4147-A177-3AD203B41FA5}">
                      <a16:colId xmlns:a16="http://schemas.microsoft.com/office/drawing/2014/main" val="2303566716"/>
                    </a:ext>
                  </a:extLst>
                </a:gridCol>
                <a:gridCol w="4528017">
                  <a:extLst>
                    <a:ext uri="{9D8B030D-6E8A-4147-A177-3AD203B41FA5}">
                      <a16:colId xmlns:a16="http://schemas.microsoft.com/office/drawing/2014/main" val="1566601746"/>
                    </a:ext>
                  </a:extLst>
                </a:gridCol>
                <a:gridCol w="1852849">
                  <a:extLst>
                    <a:ext uri="{9D8B030D-6E8A-4147-A177-3AD203B41FA5}">
                      <a16:colId xmlns:a16="http://schemas.microsoft.com/office/drawing/2014/main" val="159412744"/>
                    </a:ext>
                  </a:extLst>
                </a:gridCol>
                <a:gridCol w="2628900">
                  <a:extLst>
                    <a:ext uri="{9D8B030D-6E8A-4147-A177-3AD203B41FA5}">
                      <a16:colId xmlns:a16="http://schemas.microsoft.com/office/drawing/2014/main" val="770441099"/>
                    </a:ext>
                  </a:extLst>
                </a:gridCol>
              </a:tblGrid>
              <a:tr h="207010">
                <a:tc>
                  <a:txBody>
                    <a:bodyPr/>
                    <a:lstStyle/>
                    <a:p>
                      <a:pPr marL="0" marR="0">
                        <a:spcBef>
                          <a:spcPts val="0"/>
                        </a:spcBef>
                        <a:spcAft>
                          <a:spcPts val="0"/>
                        </a:spcAft>
                      </a:pPr>
                      <a:r>
                        <a:rPr lang="en-US" sz="1100">
                          <a:solidFill>
                            <a:schemeClr val="bg1"/>
                          </a:solidFill>
                          <a:effectLst/>
                        </a:rPr>
                        <a:t>Course Number</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spcBef>
                          <a:spcPts val="0"/>
                        </a:spcBef>
                        <a:spcAft>
                          <a:spcPts val="0"/>
                        </a:spcAft>
                      </a:pPr>
                      <a:r>
                        <a:rPr lang="en-US" sz="1100">
                          <a:solidFill>
                            <a:schemeClr val="bg1"/>
                          </a:solidFill>
                          <a:effectLst/>
                        </a:rPr>
                        <a:t>Course Title</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spcBef>
                          <a:spcPts val="0"/>
                        </a:spcBef>
                        <a:spcAft>
                          <a:spcPts val="0"/>
                        </a:spcAft>
                      </a:pPr>
                      <a:r>
                        <a:rPr lang="en-US" sz="1100">
                          <a:solidFill>
                            <a:schemeClr val="bg1"/>
                          </a:solidFill>
                          <a:effectLst/>
                        </a:rPr>
                        <a:t>Teacher Certification</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a:spcBef>
                          <a:spcPts val="0"/>
                        </a:spcBef>
                        <a:spcAft>
                          <a:spcPts val="0"/>
                        </a:spcAft>
                      </a:pPr>
                      <a:r>
                        <a:rPr lang="en-US" sz="1100" dirty="0">
                          <a:solidFill>
                            <a:schemeClr val="bg1"/>
                          </a:solidFill>
                          <a:effectLst/>
                        </a:rPr>
                        <a:t>Length</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45335585"/>
                  </a:ext>
                </a:extLst>
              </a:tr>
              <a:tr h="207645">
                <a:tc>
                  <a:txBody>
                    <a:bodyPr/>
                    <a:lstStyle/>
                    <a:p>
                      <a:pPr marL="0" marR="0">
                        <a:spcBef>
                          <a:spcPts val="0"/>
                        </a:spcBef>
                        <a:spcAft>
                          <a:spcPts val="0"/>
                        </a:spcAft>
                      </a:pPr>
                      <a:r>
                        <a:rPr lang="en-US" sz="1100">
                          <a:solidFill>
                            <a:schemeClr val="bg1"/>
                          </a:solidFill>
                          <a:effectLst/>
                        </a:rPr>
                        <a:t>9009110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spcBef>
                          <a:spcPts val="0"/>
                        </a:spcBef>
                        <a:spcAft>
                          <a:spcPts val="0"/>
                        </a:spcAft>
                      </a:pPr>
                      <a:r>
                        <a:rPr lang="en-US" sz="1100" dirty="0">
                          <a:solidFill>
                            <a:schemeClr val="bg1"/>
                          </a:solidFill>
                          <a:effectLst/>
                        </a:rPr>
                        <a:t>Information &amp; Communications Technology (ICT) Essentials 1</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3">
                  <a:txBody>
                    <a:bodyPr/>
                    <a:lstStyle/>
                    <a:p>
                      <a:pPr marL="0" marR="0">
                        <a:spcBef>
                          <a:spcPts val="0"/>
                        </a:spcBef>
                        <a:spcAft>
                          <a:spcPts val="0"/>
                        </a:spcAft>
                      </a:pPr>
                      <a:r>
                        <a:rPr lang="en-US" sz="1100">
                          <a:solidFill>
                            <a:schemeClr val="bg1"/>
                          </a:solidFill>
                          <a:effectLst/>
                        </a:rPr>
                        <a:t>BUS ED 1 @2</a:t>
                      </a:r>
                    </a:p>
                    <a:p>
                      <a:pPr marL="0" marR="0">
                        <a:spcBef>
                          <a:spcPts val="0"/>
                        </a:spcBef>
                        <a:spcAft>
                          <a:spcPts val="0"/>
                        </a:spcAft>
                      </a:pPr>
                      <a:r>
                        <a:rPr lang="en-US" sz="1100">
                          <a:solidFill>
                            <a:schemeClr val="bg1"/>
                          </a:solidFill>
                          <a:effectLst/>
                        </a:rPr>
                        <a:t>COMPU SCI 6</a:t>
                      </a:r>
                    </a:p>
                    <a:p>
                      <a:pPr marL="0" marR="0">
                        <a:spcBef>
                          <a:spcPts val="0"/>
                        </a:spcBef>
                        <a:spcAft>
                          <a:spcPts val="0"/>
                        </a:spcAft>
                      </a:pPr>
                      <a:r>
                        <a:rPr lang="en-US" sz="1100">
                          <a:solidFill>
                            <a:schemeClr val="bg1"/>
                          </a:solidFill>
                          <a:effectLst/>
                        </a:rPr>
                        <a:t>INFO TECH 7G</a:t>
                      </a:r>
                    </a:p>
                    <a:p>
                      <a:pPr marL="0" marR="0">
                        <a:spcBef>
                          <a:spcPts val="0"/>
                        </a:spcBef>
                        <a:spcAft>
                          <a:spcPts val="0"/>
                        </a:spcAft>
                      </a:pPr>
                      <a:r>
                        <a:rPr lang="en-US" sz="1100">
                          <a:solidFill>
                            <a:schemeClr val="bg1"/>
                          </a:solidFill>
                          <a:effectLst/>
                        </a:rPr>
                        <a:t>WEB DEV 7G</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spcBef>
                          <a:spcPts val="0"/>
                        </a:spcBef>
                        <a:spcAft>
                          <a:spcPts val="0"/>
                        </a:spcAft>
                      </a:pPr>
                      <a:r>
                        <a:rPr lang="en-US" sz="1100">
                          <a:solidFill>
                            <a:schemeClr val="bg1"/>
                          </a:solidFill>
                          <a:effectLst/>
                        </a:rPr>
                        <a:t>Year</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06586026"/>
                  </a:ext>
                </a:extLst>
              </a:tr>
              <a:tr h="207645">
                <a:tc>
                  <a:txBody>
                    <a:bodyPr/>
                    <a:lstStyle/>
                    <a:p>
                      <a:pPr marL="0" marR="0">
                        <a:spcBef>
                          <a:spcPts val="0"/>
                        </a:spcBef>
                        <a:spcAft>
                          <a:spcPts val="0"/>
                        </a:spcAft>
                      </a:pPr>
                      <a:r>
                        <a:rPr lang="en-US" sz="1100">
                          <a:solidFill>
                            <a:schemeClr val="bg1"/>
                          </a:solidFill>
                          <a:effectLst/>
                        </a:rPr>
                        <a:t>9009120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spcBef>
                          <a:spcPts val="0"/>
                        </a:spcBef>
                        <a:spcAft>
                          <a:spcPts val="0"/>
                        </a:spcAft>
                      </a:pPr>
                      <a:r>
                        <a:rPr lang="en-US" sz="1100" dirty="0">
                          <a:solidFill>
                            <a:schemeClr val="bg1"/>
                          </a:solidFill>
                          <a:effectLst/>
                        </a:rPr>
                        <a:t>Information &amp; Communications Technology (ICT) Essentials 2</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tc>
                  <a:txBody>
                    <a:bodyPr/>
                    <a:lstStyle/>
                    <a:p>
                      <a:pPr marL="0" marR="0">
                        <a:spcBef>
                          <a:spcPts val="0"/>
                        </a:spcBef>
                        <a:spcAft>
                          <a:spcPts val="0"/>
                        </a:spcAft>
                      </a:pPr>
                      <a:r>
                        <a:rPr lang="en-US" sz="1100">
                          <a:solidFill>
                            <a:schemeClr val="bg1"/>
                          </a:solidFill>
                          <a:effectLst/>
                        </a:rPr>
                        <a:t>Year</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75392880"/>
                  </a:ext>
                </a:extLst>
              </a:tr>
              <a:tr h="207645">
                <a:tc>
                  <a:txBody>
                    <a:bodyPr/>
                    <a:lstStyle/>
                    <a:p>
                      <a:pPr marL="0" marR="0">
                        <a:spcBef>
                          <a:spcPts val="0"/>
                        </a:spcBef>
                        <a:spcAft>
                          <a:spcPts val="0"/>
                        </a:spcAft>
                      </a:pPr>
                      <a:r>
                        <a:rPr lang="en-US" sz="1100">
                          <a:solidFill>
                            <a:schemeClr val="bg1"/>
                          </a:solidFill>
                          <a:effectLst/>
                        </a:rPr>
                        <a:t>9009130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spcBef>
                          <a:spcPts val="0"/>
                        </a:spcBef>
                        <a:spcAft>
                          <a:spcPts val="0"/>
                        </a:spcAft>
                      </a:pPr>
                      <a:r>
                        <a:rPr lang="en-US" sz="1100" b="0" dirty="0">
                          <a:solidFill>
                            <a:schemeClr val="bg1"/>
                          </a:solidFill>
                          <a:effectLst/>
                        </a:rPr>
                        <a:t>Information &amp; Communications Technology (ICT) Essentials 3</a:t>
                      </a:r>
                      <a:endParaRPr lang="en-US" sz="1100" b="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US"/>
                    </a:p>
                  </a:txBody>
                  <a:tcPr/>
                </a:tc>
                <a:tc>
                  <a:txBody>
                    <a:bodyPr/>
                    <a:lstStyle/>
                    <a:p>
                      <a:pPr marL="0" marR="0">
                        <a:spcBef>
                          <a:spcPts val="0"/>
                        </a:spcBef>
                        <a:spcAft>
                          <a:spcPts val="0"/>
                        </a:spcAft>
                      </a:pPr>
                      <a:r>
                        <a:rPr lang="en-US" sz="1100" dirty="0">
                          <a:solidFill>
                            <a:schemeClr val="bg1"/>
                          </a:solidFill>
                          <a:effectLst/>
                        </a:rPr>
                        <a:t>Year</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66370554"/>
                  </a:ext>
                </a:extLst>
              </a:tr>
            </a:tbl>
          </a:graphicData>
        </a:graphic>
      </p:graphicFrame>
      <p:pic>
        <p:nvPicPr>
          <p:cNvPr id="10" name="Picture 9">
            <a:extLst>
              <a:ext uri="{FF2B5EF4-FFF2-40B4-BE49-F238E27FC236}">
                <a16:creationId xmlns:a16="http://schemas.microsoft.com/office/drawing/2014/main" id="{7A5CDD8B-B6F0-4911-A5B1-BDCA9DCE1EF9}"/>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27416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312367" y="6030119"/>
            <a:ext cx="759272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886408" y="1036951"/>
            <a:ext cx="10651698" cy="830997"/>
          </a:xfrm>
          <a:prstGeom prst="rect">
            <a:avLst/>
          </a:prstGeom>
          <a:noFill/>
        </p:spPr>
        <p:txBody>
          <a:bodyPr wrap="none" rtlCol="0">
            <a:spAutoFit/>
          </a:bodyPr>
          <a:lstStyle/>
          <a:p>
            <a:r>
              <a:rPr lang="en-US" sz="2400" dirty="0">
                <a:solidFill>
                  <a:prstClr val="white"/>
                </a:solidFill>
                <a:latin typeface="Calibri Light" panose="020F0302020204030204"/>
                <a:ea typeface="+mj-ea"/>
                <a:cs typeface="+mj-cs"/>
              </a:rPr>
              <a:t>Within the identified course/program/pathway, the state has identified the following:</a:t>
            </a:r>
          </a:p>
          <a:p>
            <a:endParaRPr lang="en-US" sz="2400" dirty="0">
              <a:solidFill>
                <a:prstClr val="white"/>
              </a:solidFill>
              <a:latin typeface="Calibri Light" panose="020F0302020204030204"/>
              <a:ea typeface="+mj-ea"/>
              <a:cs typeface="+mj-cs"/>
            </a:endParaRPr>
          </a:p>
        </p:txBody>
      </p:sp>
      <p:graphicFrame>
        <p:nvGraphicFramePr>
          <p:cNvPr id="10" name="Table 9">
            <a:extLst>
              <a:ext uri="{FF2B5EF4-FFF2-40B4-BE49-F238E27FC236}">
                <a16:creationId xmlns:a16="http://schemas.microsoft.com/office/drawing/2014/main" id="{6D2CD927-BE1F-4745-8D32-175122E0C462}"/>
              </a:ext>
            </a:extLst>
          </p:cNvPr>
          <p:cNvGraphicFramePr>
            <a:graphicFrameLocks noGrp="1"/>
          </p:cNvGraphicFramePr>
          <p:nvPr/>
        </p:nvGraphicFramePr>
        <p:xfrm>
          <a:off x="2468870" y="1496309"/>
          <a:ext cx="6727372" cy="4079240"/>
        </p:xfrm>
        <a:graphic>
          <a:graphicData uri="http://schemas.openxmlformats.org/drawingml/2006/table">
            <a:tbl>
              <a:tblPr firstRow="1" bandRow="1">
                <a:tableStyleId>{5C22544A-7EE6-4342-B048-85BDC9FD1C3A}</a:tableStyleId>
              </a:tblPr>
              <a:tblGrid>
                <a:gridCol w="6727372">
                  <a:extLst>
                    <a:ext uri="{9D8B030D-6E8A-4147-A177-3AD203B41FA5}">
                      <a16:colId xmlns:a16="http://schemas.microsoft.com/office/drawing/2014/main" val="4175278880"/>
                    </a:ext>
                  </a:extLst>
                </a:gridCol>
              </a:tblGrid>
              <a:tr h="370840">
                <a:tc>
                  <a:txBody>
                    <a:bodyPr/>
                    <a:lstStyle/>
                    <a:p>
                      <a:pPr algn="ctr"/>
                      <a:r>
                        <a:rPr lang="en-US" dirty="0"/>
                        <a:t>High School Framework Outline</a:t>
                      </a:r>
                    </a:p>
                  </a:txBody>
                  <a:tcPr/>
                </a:tc>
                <a:extLst>
                  <a:ext uri="{0D108BD9-81ED-4DB2-BD59-A6C34878D82A}">
                    <a16:rowId xmlns:a16="http://schemas.microsoft.com/office/drawing/2014/main" val="313734978"/>
                  </a:ext>
                </a:extLst>
              </a:tr>
              <a:tr h="370840">
                <a:tc>
                  <a:txBody>
                    <a:bodyPr/>
                    <a:lstStyle/>
                    <a:p>
                      <a:r>
                        <a:rPr lang="en-US" dirty="0"/>
                        <a:t>Program Number &amp; Length </a:t>
                      </a:r>
                      <a:r>
                        <a:rPr lang="en-US" sz="1500" dirty="0"/>
                        <a:t>(number of courses within program)</a:t>
                      </a:r>
                    </a:p>
                  </a:txBody>
                  <a:tcPr/>
                </a:tc>
                <a:extLst>
                  <a:ext uri="{0D108BD9-81ED-4DB2-BD59-A6C34878D82A}">
                    <a16:rowId xmlns:a16="http://schemas.microsoft.com/office/drawing/2014/main" val="8823517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Aligned Career Technical Student Organization </a:t>
                      </a:r>
                      <a:r>
                        <a:rPr lang="en-US" sz="1500" dirty="0"/>
                        <a:t>(CTSO)</a:t>
                      </a:r>
                    </a:p>
                  </a:txBody>
                  <a:tcPr/>
                </a:tc>
                <a:extLst>
                  <a:ext uri="{0D108BD9-81ED-4DB2-BD59-A6C34878D82A}">
                    <a16:rowId xmlns:a16="http://schemas.microsoft.com/office/drawing/2014/main" val="890317830"/>
                  </a:ext>
                </a:extLst>
              </a:tr>
              <a:tr h="370840">
                <a:tc>
                  <a:txBody>
                    <a:bodyPr/>
                    <a:lstStyle/>
                    <a:p>
                      <a:r>
                        <a:rPr lang="en-US" dirty="0"/>
                        <a:t>Purpose</a:t>
                      </a:r>
                    </a:p>
                  </a:txBody>
                  <a:tcPr/>
                </a:tc>
                <a:extLst>
                  <a:ext uri="{0D108BD9-81ED-4DB2-BD59-A6C34878D82A}">
                    <a16:rowId xmlns:a16="http://schemas.microsoft.com/office/drawing/2014/main" val="3035225135"/>
                  </a:ext>
                </a:extLst>
              </a:tr>
              <a:tr h="370840">
                <a:tc>
                  <a:txBody>
                    <a:bodyPr/>
                    <a:lstStyle/>
                    <a:p>
                      <a:r>
                        <a:rPr lang="en-US" dirty="0"/>
                        <a:t>Program Structure</a:t>
                      </a:r>
                    </a:p>
                  </a:txBody>
                  <a:tcPr/>
                </a:tc>
                <a:extLst>
                  <a:ext uri="{0D108BD9-81ED-4DB2-BD59-A6C34878D82A}">
                    <a16:rowId xmlns:a16="http://schemas.microsoft.com/office/drawing/2014/main" val="17455096"/>
                  </a:ext>
                </a:extLst>
              </a:tr>
              <a:tr h="370840">
                <a:tc>
                  <a:txBody>
                    <a:bodyPr/>
                    <a:lstStyle/>
                    <a:p>
                      <a:r>
                        <a:rPr lang="en-US" dirty="0"/>
                        <a:t>Career Ready Practices</a:t>
                      </a:r>
                    </a:p>
                  </a:txBody>
                  <a:tcPr/>
                </a:tc>
                <a:extLst>
                  <a:ext uri="{0D108BD9-81ED-4DB2-BD59-A6C34878D82A}">
                    <a16:rowId xmlns:a16="http://schemas.microsoft.com/office/drawing/2014/main" val="1442372652"/>
                  </a:ext>
                </a:extLst>
              </a:tr>
              <a:tr h="370840">
                <a:tc>
                  <a:txBody>
                    <a:bodyPr/>
                    <a:lstStyle/>
                    <a:p>
                      <a:r>
                        <a:rPr lang="en-US" dirty="0"/>
                        <a:t>Standards and Benchmarks</a:t>
                      </a:r>
                    </a:p>
                  </a:txBody>
                  <a:tcPr/>
                </a:tc>
                <a:extLst>
                  <a:ext uri="{0D108BD9-81ED-4DB2-BD59-A6C34878D82A}">
                    <a16:rowId xmlns:a16="http://schemas.microsoft.com/office/drawing/2014/main" val="365031379"/>
                  </a:ext>
                </a:extLst>
              </a:tr>
              <a:tr h="370840">
                <a:tc>
                  <a:txBody>
                    <a:bodyPr/>
                    <a:lstStyle/>
                    <a:p>
                      <a:r>
                        <a:rPr lang="en-US" dirty="0"/>
                        <a:t>Laboratory Activities </a:t>
                      </a:r>
                    </a:p>
                  </a:txBody>
                  <a:tcPr/>
                </a:tc>
                <a:extLst>
                  <a:ext uri="{0D108BD9-81ED-4DB2-BD59-A6C34878D82A}">
                    <a16:rowId xmlns:a16="http://schemas.microsoft.com/office/drawing/2014/main" val="1822627480"/>
                  </a:ext>
                </a:extLst>
              </a:tr>
              <a:tr h="370840">
                <a:tc>
                  <a:txBody>
                    <a:bodyPr/>
                    <a:lstStyle/>
                    <a:p>
                      <a:r>
                        <a:rPr lang="en-US" dirty="0"/>
                        <a:t>Academic Alignment</a:t>
                      </a:r>
                    </a:p>
                  </a:txBody>
                  <a:tcPr/>
                </a:tc>
                <a:extLst>
                  <a:ext uri="{0D108BD9-81ED-4DB2-BD59-A6C34878D82A}">
                    <a16:rowId xmlns:a16="http://schemas.microsoft.com/office/drawing/2014/main" val="3377166088"/>
                  </a:ext>
                </a:extLst>
              </a:tr>
              <a:tr h="370840">
                <a:tc>
                  <a:txBody>
                    <a:bodyPr/>
                    <a:lstStyle/>
                    <a:p>
                      <a:r>
                        <a:rPr lang="en-US" dirty="0"/>
                        <a:t>Florida Standards for English Language Development</a:t>
                      </a:r>
                    </a:p>
                  </a:txBody>
                  <a:tcPr/>
                </a:tc>
                <a:extLst>
                  <a:ext uri="{0D108BD9-81ED-4DB2-BD59-A6C34878D82A}">
                    <a16:rowId xmlns:a16="http://schemas.microsoft.com/office/drawing/2014/main" val="2048173593"/>
                  </a:ext>
                </a:extLst>
              </a:tr>
              <a:tr h="370840">
                <a:tc>
                  <a:txBody>
                    <a:bodyPr/>
                    <a:lstStyle/>
                    <a:p>
                      <a:r>
                        <a:rPr lang="en-US" dirty="0"/>
                        <a:t>Accommodations</a:t>
                      </a:r>
                    </a:p>
                  </a:txBody>
                  <a:tcPr/>
                </a:tc>
                <a:extLst>
                  <a:ext uri="{0D108BD9-81ED-4DB2-BD59-A6C34878D82A}">
                    <a16:rowId xmlns:a16="http://schemas.microsoft.com/office/drawing/2014/main" val="1832435333"/>
                  </a:ext>
                </a:extLst>
              </a:tr>
            </a:tbl>
          </a:graphicData>
        </a:graphic>
      </p:graphicFrame>
      <p:sp>
        <p:nvSpPr>
          <p:cNvPr id="7" name="Rectangle 6">
            <a:extLst>
              <a:ext uri="{FF2B5EF4-FFF2-40B4-BE49-F238E27FC236}">
                <a16:creationId xmlns:a16="http://schemas.microsoft.com/office/drawing/2014/main" id="{5902B6F2-06C7-41A2-BE94-8D9776BD89AB}"/>
              </a:ext>
            </a:extLst>
          </p:cNvPr>
          <p:cNvSpPr/>
          <p:nvPr/>
        </p:nvSpPr>
        <p:spPr>
          <a:xfrm rot="16200000">
            <a:off x="-1193327" y="3036584"/>
            <a:ext cx="3528530" cy="784830"/>
          </a:xfrm>
          <a:prstGeom prst="rect">
            <a:avLst/>
          </a:prstGeom>
          <a:noFill/>
        </p:spPr>
        <p:txBody>
          <a:bodyPr wrap="none" lIns="91440" tIns="45720" rIns="91440" bIns="45720">
            <a:spAutoFit/>
          </a:bodyPr>
          <a:lstStyle/>
          <a:p>
            <a:pPr algn="ctr"/>
            <a:r>
              <a:rPr lang="en-US" sz="4500" b="1" cap="none" spc="0" dirty="0">
                <a:ln w="0"/>
                <a:solidFill>
                  <a:srgbClr val="00B0F0"/>
                </a:solidFill>
              </a:rPr>
              <a:t>HIGH SCHOOL</a:t>
            </a:r>
          </a:p>
        </p:txBody>
      </p:sp>
      <p:pic>
        <p:nvPicPr>
          <p:cNvPr id="8" name="Picture 7">
            <a:extLst>
              <a:ext uri="{FF2B5EF4-FFF2-40B4-BE49-F238E27FC236}">
                <a16:creationId xmlns:a16="http://schemas.microsoft.com/office/drawing/2014/main" id="{9A96A480-E2B9-4A67-AC1C-5E0A1AD498C3}"/>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01884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331028" y="5937284"/>
            <a:ext cx="759272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742646" y="1034993"/>
            <a:ext cx="3595408" cy="830997"/>
          </a:xfrm>
          <a:prstGeom prst="rect">
            <a:avLst/>
          </a:prstGeom>
          <a:noFill/>
        </p:spPr>
        <p:txBody>
          <a:bodyPr wrap="none" rtlCol="0">
            <a:spAutoFit/>
          </a:bodyPr>
          <a:lstStyle/>
          <a:p>
            <a:r>
              <a:rPr lang="en-US" sz="2400" dirty="0">
                <a:solidFill>
                  <a:prstClr val="white"/>
                </a:solidFill>
                <a:latin typeface="Calibri Light" panose="020F0302020204030204"/>
                <a:ea typeface="+mj-ea"/>
                <a:cs typeface="+mj-cs"/>
              </a:rPr>
              <a:t>Program Pathway Example :</a:t>
            </a:r>
          </a:p>
          <a:p>
            <a:endParaRPr lang="en-US" sz="2400" dirty="0">
              <a:solidFill>
                <a:prstClr val="white"/>
              </a:solidFill>
              <a:latin typeface="Calibri Light" panose="020F0302020204030204"/>
              <a:ea typeface="+mj-ea"/>
              <a:cs typeface="+mj-cs"/>
            </a:endParaRPr>
          </a:p>
        </p:txBody>
      </p:sp>
      <p:graphicFrame>
        <p:nvGraphicFramePr>
          <p:cNvPr id="2" name="Table 1">
            <a:extLst>
              <a:ext uri="{FF2B5EF4-FFF2-40B4-BE49-F238E27FC236}">
                <a16:creationId xmlns:a16="http://schemas.microsoft.com/office/drawing/2014/main" id="{F2594F8A-A684-403D-8511-1122C6330621}"/>
              </a:ext>
            </a:extLst>
          </p:cNvPr>
          <p:cNvGraphicFramePr>
            <a:graphicFrameLocks noGrp="1"/>
          </p:cNvGraphicFramePr>
          <p:nvPr>
            <p:extLst>
              <p:ext uri="{D42A27DB-BD31-4B8C-83A1-F6EECF244321}">
                <p14:modId xmlns:p14="http://schemas.microsoft.com/office/powerpoint/2010/main" val="1237412640"/>
              </p:ext>
            </p:extLst>
          </p:nvPr>
        </p:nvGraphicFramePr>
        <p:xfrm>
          <a:off x="886408" y="2261630"/>
          <a:ext cx="10515600" cy="2802265"/>
        </p:xfrm>
        <a:graphic>
          <a:graphicData uri="http://schemas.openxmlformats.org/drawingml/2006/table">
            <a:tbl>
              <a:tblPr firstRow="1" firstCol="1" lastRow="1" lastCol="1" bandRow="1" bandCol="1">
                <a:tableStyleId>{5C22544A-7EE6-4342-B048-85BDC9FD1C3A}</a:tableStyleId>
              </a:tblPr>
              <a:tblGrid>
                <a:gridCol w="2134667">
                  <a:extLst>
                    <a:ext uri="{9D8B030D-6E8A-4147-A177-3AD203B41FA5}">
                      <a16:colId xmlns:a16="http://schemas.microsoft.com/office/drawing/2014/main" val="3177399159"/>
                    </a:ext>
                  </a:extLst>
                </a:gridCol>
                <a:gridCol w="8380933">
                  <a:extLst>
                    <a:ext uri="{9D8B030D-6E8A-4147-A177-3AD203B41FA5}">
                      <a16:colId xmlns:a16="http://schemas.microsoft.com/office/drawing/2014/main" val="3466613307"/>
                    </a:ext>
                  </a:extLst>
                </a:gridCol>
              </a:tblGrid>
              <a:tr h="248806">
                <a:tc gridSpan="2">
                  <a:txBody>
                    <a:bodyPr/>
                    <a:lstStyle/>
                    <a:p>
                      <a:pPr marL="0" marR="0" algn="ctr">
                        <a:spcBef>
                          <a:spcPts val="0"/>
                        </a:spcBef>
                        <a:spcAft>
                          <a:spcPts val="0"/>
                        </a:spcAft>
                      </a:pPr>
                      <a:r>
                        <a:rPr lang="en-US" sz="1100">
                          <a:effectLst/>
                        </a:rPr>
                        <a:t>Secondary – Career Preparatory</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3653976102"/>
                  </a:ext>
                </a:extLst>
              </a:tr>
              <a:tr h="248806">
                <a:tc>
                  <a:txBody>
                    <a:bodyPr/>
                    <a:lstStyle/>
                    <a:p>
                      <a:pPr marL="0" marR="0">
                        <a:spcBef>
                          <a:spcPts val="0"/>
                        </a:spcBef>
                        <a:spcAft>
                          <a:spcPts val="0"/>
                        </a:spcAft>
                      </a:pPr>
                      <a:r>
                        <a:rPr lang="en-US" sz="1100">
                          <a:effectLst/>
                        </a:rPr>
                        <a:t>Program Number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rPr>
                        <a:t>8209600</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58967534"/>
                  </a:ext>
                </a:extLst>
              </a:tr>
              <a:tr h="248806">
                <a:tc>
                  <a:txBody>
                    <a:bodyPr/>
                    <a:lstStyle/>
                    <a:p>
                      <a:pPr marL="0" marR="0">
                        <a:spcBef>
                          <a:spcPts val="0"/>
                        </a:spcBef>
                        <a:spcAft>
                          <a:spcPts val="0"/>
                        </a:spcAft>
                      </a:pPr>
                      <a:r>
                        <a:rPr lang="en-US" sz="1100" dirty="0">
                          <a:effectLst/>
                        </a:rPr>
                        <a:t>CIP Number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rPr>
                        <a:t>0510030306</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72436935"/>
                  </a:ext>
                </a:extLst>
              </a:tr>
              <a:tr h="248806">
                <a:tc>
                  <a:txBody>
                    <a:bodyPr/>
                    <a:lstStyle/>
                    <a:p>
                      <a:pPr marL="0" marR="0">
                        <a:spcBef>
                          <a:spcPts val="0"/>
                        </a:spcBef>
                        <a:spcAft>
                          <a:spcPts val="0"/>
                        </a:spcAft>
                      </a:pPr>
                      <a:r>
                        <a:rPr lang="en-US" sz="1100">
                          <a:effectLst/>
                        </a:rPr>
                        <a:t>Grade Level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rPr>
                        <a:t>9-12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48607143"/>
                  </a:ext>
                </a:extLst>
              </a:tr>
              <a:tr h="248806">
                <a:tc>
                  <a:txBody>
                    <a:bodyPr/>
                    <a:lstStyle/>
                    <a:p>
                      <a:pPr marL="0" marR="0">
                        <a:spcBef>
                          <a:spcPts val="0"/>
                        </a:spcBef>
                        <a:spcAft>
                          <a:spcPts val="0"/>
                        </a:spcAft>
                      </a:pPr>
                      <a:r>
                        <a:rPr lang="en-US" sz="1100">
                          <a:effectLst/>
                        </a:rPr>
                        <a:t>Standard Length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rPr>
                        <a:t>6 credits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30954771"/>
                  </a:ext>
                </a:extLst>
              </a:tr>
              <a:tr h="248806">
                <a:tc>
                  <a:txBody>
                    <a:bodyPr/>
                    <a:lstStyle/>
                    <a:p>
                      <a:pPr marL="0" marR="0">
                        <a:spcBef>
                          <a:spcPts val="0"/>
                        </a:spcBef>
                        <a:spcAft>
                          <a:spcPts val="0"/>
                        </a:spcAft>
                      </a:pPr>
                      <a:r>
                        <a:rPr lang="en-US" sz="1100">
                          <a:effectLst/>
                        </a:rPr>
                        <a:t>Teacher Certification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rPr>
                        <a:t>Refer to the </a:t>
                      </a:r>
                      <a:r>
                        <a:rPr lang="en-US" sz="1100" u="sng">
                          <a:effectLst/>
                        </a:rPr>
                        <a:t>Program Structure</a:t>
                      </a:r>
                      <a:r>
                        <a:rPr lang="en-US" sz="1100">
                          <a:effectLst/>
                        </a:rPr>
                        <a:t> section.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10795628"/>
                  </a:ext>
                </a:extLst>
              </a:tr>
              <a:tr h="436476">
                <a:tc>
                  <a:txBody>
                    <a:bodyPr/>
                    <a:lstStyle/>
                    <a:p>
                      <a:pPr marL="0" marR="0">
                        <a:spcBef>
                          <a:spcPts val="0"/>
                        </a:spcBef>
                        <a:spcAft>
                          <a:spcPts val="0"/>
                        </a:spcAft>
                      </a:pPr>
                      <a:r>
                        <a:rPr lang="en-US" sz="1100">
                          <a:effectLst/>
                        </a:rPr>
                        <a:t>CTSO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a:effectLst/>
                        </a:rPr>
                        <a:t>SkillsUSA</a:t>
                      </a:r>
                    </a:p>
                    <a:p>
                      <a:pPr marL="0" marR="0">
                        <a:spcBef>
                          <a:spcPts val="0"/>
                        </a:spcBef>
                        <a:spcAft>
                          <a:spcPts val="0"/>
                        </a:spcAft>
                      </a:pPr>
                      <a:r>
                        <a:rPr lang="en-US" sz="1100">
                          <a:effectLst/>
                        </a:rPr>
                        <a:t>FBLA</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87036942"/>
                  </a:ext>
                </a:extLst>
              </a:tr>
              <a:tr h="624147">
                <a:tc>
                  <a:txBody>
                    <a:bodyPr/>
                    <a:lstStyle/>
                    <a:p>
                      <a:pPr marL="0" marR="0">
                        <a:spcBef>
                          <a:spcPts val="0"/>
                        </a:spcBef>
                        <a:spcAft>
                          <a:spcPts val="0"/>
                        </a:spcAft>
                      </a:pPr>
                      <a:r>
                        <a:rPr lang="en-US" sz="1100">
                          <a:effectLst/>
                        </a:rPr>
                        <a:t>SOC Codes (all applicable)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dirty="0">
                          <a:effectLst/>
                        </a:rPr>
                        <a:t>27-1024 – Graphic Designers</a:t>
                      </a:r>
                    </a:p>
                    <a:p>
                      <a:pPr marL="0" marR="0">
                        <a:spcBef>
                          <a:spcPts val="0"/>
                        </a:spcBef>
                        <a:spcAft>
                          <a:spcPts val="0"/>
                        </a:spcAft>
                      </a:pPr>
                      <a:r>
                        <a:rPr lang="en-US" sz="1100" dirty="0">
                          <a:effectLst/>
                        </a:rPr>
                        <a:t>43-9031 – Desktop Publishers</a:t>
                      </a:r>
                    </a:p>
                    <a:p>
                      <a:pPr marL="0" marR="0">
                        <a:spcBef>
                          <a:spcPts val="0"/>
                        </a:spcBef>
                        <a:spcAft>
                          <a:spcPts val="0"/>
                        </a:spcAft>
                      </a:pPr>
                      <a:r>
                        <a:rPr lang="en-US" sz="1100" dirty="0">
                          <a:effectLst/>
                        </a:rPr>
                        <a:t>15-1151 – Computer User Support Specialists</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92655041"/>
                  </a:ext>
                </a:extLst>
              </a:tr>
              <a:tr h="248806">
                <a:tc>
                  <a:txBody>
                    <a:bodyPr/>
                    <a:lstStyle/>
                    <a:p>
                      <a:pPr marL="0" marR="0">
                        <a:spcBef>
                          <a:spcPts val="0"/>
                        </a:spcBef>
                        <a:spcAft>
                          <a:spcPts val="0"/>
                        </a:spcAft>
                      </a:pPr>
                      <a:r>
                        <a:rPr lang="en-US" sz="1100">
                          <a:effectLst/>
                        </a:rPr>
                        <a:t>CTE Program Resources </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100" u="sng" dirty="0">
                          <a:solidFill>
                            <a:schemeClr val="bg1"/>
                          </a:solidFill>
                          <a:effectLst/>
                          <a:hlinkClick r:id="rId4">
                            <a:extLst>
                              <a:ext uri="{A12FA001-AC4F-418D-AE19-62706E023703}">
                                <ahyp:hlinkClr xmlns:ahyp="http://schemas.microsoft.com/office/drawing/2018/hyperlinkcolor" val="tx"/>
                              </a:ext>
                            </a:extLst>
                          </a:hlinkClick>
                        </a:rPr>
                        <a:t>http://www.fldoe.org/academics/career-adult-edu/career-tech-edu/program-resources.stml</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27305" marB="2730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1546947"/>
                  </a:ext>
                </a:extLst>
              </a:tr>
            </a:tbl>
          </a:graphicData>
        </a:graphic>
      </p:graphicFrame>
      <p:sp>
        <p:nvSpPr>
          <p:cNvPr id="6" name="Rectangle 1">
            <a:extLst>
              <a:ext uri="{FF2B5EF4-FFF2-40B4-BE49-F238E27FC236}">
                <a16:creationId xmlns:a16="http://schemas.microsoft.com/office/drawing/2014/main" id="{1C902D1F-8B1C-4DE1-9999-73D28AF9CB1E}"/>
              </a:ext>
            </a:extLst>
          </p:cNvPr>
          <p:cNvSpPr>
            <a:spLocks noChangeArrowheads="1"/>
          </p:cNvSpPr>
          <p:nvPr/>
        </p:nvSpPr>
        <p:spPr bwMode="auto">
          <a:xfrm>
            <a:off x="886408" y="1594773"/>
            <a:ext cx="466794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Program Title:	Digital Design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Program Type:	Career Preparatory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Career Cluster:	Arts, A/V Technology and Communication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D489AD0-3C46-4AD9-8BB7-612B8545EE2B}"/>
              </a:ext>
            </a:extLst>
          </p:cNvPr>
          <p:cNvSpPr/>
          <p:nvPr/>
        </p:nvSpPr>
        <p:spPr>
          <a:xfrm rot="16200000">
            <a:off x="-1193327" y="3036584"/>
            <a:ext cx="3528530" cy="784830"/>
          </a:xfrm>
          <a:prstGeom prst="rect">
            <a:avLst/>
          </a:prstGeom>
          <a:noFill/>
        </p:spPr>
        <p:txBody>
          <a:bodyPr wrap="none" lIns="91440" tIns="45720" rIns="91440" bIns="45720">
            <a:spAutoFit/>
          </a:bodyPr>
          <a:lstStyle/>
          <a:p>
            <a:pPr algn="ctr"/>
            <a:r>
              <a:rPr lang="en-US" sz="4500" b="1" cap="none" spc="0" dirty="0">
                <a:ln w="0"/>
                <a:solidFill>
                  <a:srgbClr val="00B0F0"/>
                </a:solidFill>
              </a:rPr>
              <a:t>HIGH SCHOOL</a:t>
            </a:r>
          </a:p>
        </p:txBody>
      </p:sp>
      <p:pic>
        <p:nvPicPr>
          <p:cNvPr id="12" name="Picture 11">
            <a:extLst>
              <a:ext uri="{FF2B5EF4-FFF2-40B4-BE49-F238E27FC236}">
                <a16:creationId xmlns:a16="http://schemas.microsoft.com/office/drawing/2014/main" id="{42AEEE7A-F32A-4E1F-8E4D-2F8C46CBDF46}"/>
              </a:ext>
            </a:extLst>
          </p:cNvPr>
          <p:cNvPicPr>
            <a:picLocks noChangeAspect="1"/>
          </p:cNvPicPr>
          <p:nvPr/>
        </p:nvPicPr>
        <p:blipFill>
          <a:blip r:embed="rId5"/>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221463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7A4C8-50DF-42D4-B7EA-9D7FC02F545D}"/>
              </a:ext>
            </a:extLst>
          </p:cNvPr>
          <p:cNvSpPr>
            <a:spLocks noGrp="1"/>
          </p:cNvSpPr>
          <p:nvPr>
            <p:ph type="ctrTitle"/>
          </p:nvPr>
        </p:nvSpPr>
        <p:spPr>
          <a:xfrm>
            <a:off x="3053592" y="1427530"/>
            <a:ext cx="7664741" cy="3340580"/>
          </a:xfrm>
        </p:spPr>
        <p:txBody>
          <a:bodyPr>
            <a:normAutofit/>
          </a:bodyPr>
          <a:lstStyle/>
          <a:p>
            <a:pPr algn="l"/>
            <a:r>
              <a:rPr lang="en-US" sz="3000" b="1" dirty="0">
                <a:solidFill>
                  <a:schemeClr val="bg1"/>
                </a:solidFill>
              </a:rPr>
              <a:t>Chelsea Williams, Coordinator</a:t>
            </a:r>
            <a:br>
              <a:rPr lang="en-US" sz="3000" b="1" dirty="0">
                <a:solidFill>
                  <a:schemeClr val="bg1"/>
                </a:solidFill>
              </a:rPr>
            </a:br>
            <a:r>
              <a:rPr lang="en-US" sz="3000" b="1" dirty="0">
                <a:solidFill>
                  <a:schemeClr val="bg1"/>
                </a:solidFill>
                <a:hlinkClick r:id="rId3">
                  <a:extLst>
                    <a:ext uri="{A12FA001-AC4F-418D-AE19-62706E023703}">
                      <ahyp:hlinkClr xmlns:ahyp="http://schemas.microsoft.com/office/drawing/2018/hyperlinkcolor" val="tx"/>
                    </a:ext>
                  </a:extLst>
                </a:hlinkClick>
              </a:rPr>
              <a:t>williamsc9@leonschools.net</a:t>
            </a:r>
            <a:br>
              <a:rPr lang="en-US" sz="3000" b="1" dirty="0">
                <a:solidFill>
                  <a:schemeClr val="bg1"/>
                </a:solidFill>
              </a:rPr>
            </a:br>
            <a:r>
              <a:rPr lang="en-US" sz="3000" b="1" dirty="0">
                <a:solidFill>
                  <a:schemeClr val="bg1"/>
                </a:solidFill>
              </a:rPr>
              <a:t>850.487.7620</a:t>
            </a:r>
            <a:br>
              <a:rPr lang="en-US" sz="3000" b="1" dirty="0">
                <a:solidFill>
                  <a:schemeClr val="bg1"/>
                </a:solidFill>
              </a:rPr>
            </a:br>
            <a:br>
              <a:rPr lang="en-US" sz="5000" b="1" dirty="0">
                <a:solidFill>
                  <a:schemeClr val="bg1"/>
                </a:solidFill>
              </a:rPr>
            </a:br>
            <a:r>
              <a:rPr lang="en-US" sz="3000" b="1" dirty="0">
                <a:solidFill>
                  <a:schemeClr val="bg1"/>
                </a:solidFill>
              </a:rPr>
              <a:t>Sean Friend, Coordinator</a:t>
            </a:r>
            <a:br>
              <a:rPr lang="en-US" sz="3000" b="1" dirty="0">
                <a:solidFill>
                  <a:schemeClr val="bg1"/>
                </a:solidFill>
              </a:rPr>
            </a:br>
            <a:r>
              <a:rPr lang="en-US" sz="3000" b="1" dirty="0">
                <a:solidFill>
                  <a:schemeClr val="bg1"/>
                </a:solidFill>
                <a:hlinkClick r:id="rId4">
                  <a:extLst>
                    <a:ext uri="{A12FA001-AC4F-418D-AE19-62706E023703}">
                      <ahyp:hlinkClr xmlns:ahyp="http://schemas.microsoft.com/office/drawing/2018/hyperlinkcolor" val="tx"/>
                    </a:ext>
                  </a:extLst>
                </a:hlinkClick>
              </a:rPr>
              <a:t>friends@leonschools.net</a:t>
            </a:r>
            <a:r>
              <a:rPr lang="en-US" sz="3000" b="1" dirty="0">
                <a:solidFill>
                  <a:schemeClr val="bg1"/>
                </a:solidFill>
              </a:rPr>
              <a:t> </a:t>
            </a:r>
            <a:br>
              <a:rPr lang="en-US" sz="3000" b="1" dirty="0">
                <a:solidFill>
                  <a:schemeClr val="bg1"/>
                </a:solidFill>
              </a:rPr>
            </a:br>
            <a:r>
              <a:rPr lang="en-US" sz="3000" b="1" dirty="0">
                <a:solidFill>
                  <a:schemeClr val="bg1"/>
                </a:solidFill>
              </a:rPr>
              <a:t>850.487.7602</a:t>
            </a:r>
          </a:p>
        </p:txBody>
      </p:sp>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891055" y="6232422"/>
            <a:ext cx="9144000" cy="1655762"/>
          </a:xfrm>
        </p:spPr>
        <p:txBody>
          <a:bodyPr>
            <a:normAutofit/>
          </a:bodyPr>
          <a:lstStyle/>
          <a:p>
            <a:r>
              <a:rPr lang="en-US" sz="1600" dirty="0">
                <a:solidFill>
                  <a:srgbClr val="FFFF00"/>
                </a:solidFill>
                <a:hlinkClick r:id="rId5">
                  <a:extLst>
                    <a:ext uri="{A12FA001-AC4F-418D-AE19-62706E023703}">
                      <ahyp:hlinkClr xmlns:ahyp="http://schemas.microsoft.com/office/drawing/2018/hyperlinkcolor" val="tx"/>
                    </a:ext>
                  </a:extLst>
                </a:hlinkClick>
              </a:rPr>
              <a:t>https://www.fldoe.org/academics/career-adult-edu/career-tech-edu/ngos/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56945" y="117446"/>
            <a:ext cx="11878109" cy="1015663"/>
          </a:xfrm>
          <a:prstGeom prst="rect">
            <a:avLst/>
          </a:prstGeom>
          <a:noFill/>
        </p:spPr>
        <p:txBody>
          <a:bodyPr wrap="square" lIns="91440" tIns="45720" rIns="91440" bIns="45720">
            <a:spAutoFit/>
          </a:bodyPr>
          <a:lstStyle/>
          <a:p>
            <a:pPr algn="ctr"/>
            <a:r>
              <a:rPr lang="en-US" sz="6000" b="1" cap="none" spc="0" dirty="0">
                <a:ln w="0"/>
                <a:solidFill>
                  <a:schemeClr val="bg1"/>
                </a:solidFill>
              </a:rPr>
              <a:t>District K-12 CTE Staff </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6"/>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60FA1F75-D532-4557-82B5-36E3AB9A8AF0}"/>
              </a:ext>
            </a:extLst>
          </p:cNvPr>
          <p:cNvPicPr>
            <a:picLocks noChangeAspect="1"/>
          </p:cNvPicPr>
          <p:nvPr/>
        </p:nvPicPr>
        <p:blipFill>
          <a:blip r:embed="rId7"/>
          <a:stretch>
            <a:fillRect/>
          </a:stretch>
        </p:blipFill>
        <p:spPr>
          <a:xfrm>
            <a:off x="10599576" y="5575549"/>
            <a:ext cx="1505196" cy="1505196"/>
          </a:xfrm>
          <a:prstGeom prst="rect">
            <a:avLst/>
          </a:prstGeom>
        </p:spPr>
      </p:pic>
      <p:pic>
        <p:nvPicPr>
          <p:cNvPr id="8" name="Picture 7">
            <a:extLst>
              <a:ext uri="{FF2B5EF4-FFF2-40B4-BE49-F238E27FC236}">
                <a16:creationId xmlns:a16="http://schemas.microsoft.com/office/drawing/2014/main" id="{34BED365-C091-460F-A767-6077D5700B96}"/>
              </a:ext>
            </a:extLst>
          </p:cNvPr>
          <p:cNvPicPr>
            <a:picLocks noChangeAspect="1"/>
          </p:cNvPicPr>
          <p:nvPr/>
        </p:nvPicPr>
        <p:blipFill>
          <a:blip r:embed="rId8"/>
          <a:stretch>
            <a:fillRect/>
          </a:stretch>
        </p:blipFill>
        <p:spPr>
          <a:xfrm>
            <a:off x="1328431" y="1391143"/>
            <a:ext cx="1493765" cy="1493765"/>
          </a:xfrm>
          <a:prstGeom prst="rect">
            <a:avLst/>
          </a:prstGeom>
        </p:spPr>
      </p:pic>
      <p:pic>
        <p:nvPicPr>
          <p:cNvPr id="9" name="Picture 8">
            <a:extLst>
              <a:ext uri="{FF2B5EF4-FFF2-40B4-BE49-F238E27FC236}">
                <a16:creationId xmlns:a16="http://schemas.microsoft.com/office/drawing/2014/main" id="{C783FB6E-758C-4894-BCD7-E828DB4ECD7C}"/>
              </a:ext>
            </a:extLst>
          </p:cNvPr>
          <p:cNvPicPr>
            <a:picLocks noChangeAspect="1"/>
          </p:cNvPicPr>
          <p:nvPr/>
        </p:nvPicPr>
        <p:blipFill>
          <a:blip r:embed="rId9"/>
          <a:stretch>
            <a:fillRect/>
          </a:stretch>
        </p:blipFill>
        <p:spPr>
          <a:xfrm>
            <a:off x="1328431" y="3350762"/>
            <a:ext cx="1493765" cy="1493765"/>
          </a:xfrm>
          <a:prstGeom prst="rect">
            <a:avLst/>
          </a:prstGeom>
        </p:spPr>
      </p:pic>
    </p:spTree>
    <p:extLst>
      <p:ext uri="{BB962C8B-B14F-4D97-AF65-F5344CB8AC3E}">
        <p14:creationId xmlns:p14="http://schemas.microsoft.com/office/powerpoint/2010/main" val="327514775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855169" y="6033551"/>
            <a:ext cx="759272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https://www.fldoe.org/academics/career-adult-edu/career-tech-edu/curriculum-frameworks/2022-23-frameworks/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676001" y="117446"/>
            <a:ext cx="8313110" cy="1077218"/>
          </a:xfrm>
          <a:prstGeom prst="rect">
            <a:avLst/>
          </a:prstGeom>
          <a:noFill/>
        </p:spPr>
        <p:txBody>
          <a:bodyPr wrap="none" lIns="91440" tIns="45720" rIns="91440" bIns="45720">
            <a:spAutoFit/>
          </a:bodyPr>
          <a:lstStyle/>
          <a:p>
            <a:pPr algn="ctr"/>
            <a:r>
              <a:rPr lang="en-US" sz="6400" b="1" cap="none" spc="0" dirty="0">
                <a:ln w="0"/>
                <a:solidFill>
                  <a:schemeClr val="bg1"/>
                </a:solidFill>
              </a:rPr>
              <a:t>Curriculum Frameworks</a:t>
            </a:r>
          </a:p>
        </p:txBody>
      </p:sp>
      <p:sp>
        <p:nvSpPr>
          <p:cNvPr id="9" name="TextBox 8">
            <a:extLst>
              <a:ext uri="{FF2B5EF4-FFF2-40B4-BE49-F238E27FC236}">
                <a16:creationId xmlns:a16="http://schemas.microsoft.com/office/drawing/2014/main" id="{2697A818-8645-4EA8-B5C7-511D153289BB}"/>
              </a:ext>
            </a:extLst>
          </p:cNvPr>
          <p:cNvSpPr txBox="1"/>
          <p:nvPr/>
        </p:nvSpPr>
        <p:spPr>
          <a:xfrm>
            <a:off x="742646" y="1034993"/>
            <a:ext cx="3711337" cy="830997"/>
          </a:xfrm>
          <a:prstGeom prst="rect">
            <a:avLst/>
          </a:prstGeom>
          <a:noFill/>
        </p:spPr>
        <p:txBody>
          <a:bodyPr wrap="none" rtlCol="0">
            <a:spAutoFit/>
          </a:bodyPr>
          <a:lstStyle/>
          <a:p>
            <a:r>
              <a:rPr lang="en-US" sz="2400" dirty="0">
                <a:solidFill>
                  <a:prstClr val="white"/>
                </a:solidFill>
                <a:latin typeface="Calibri Light" panose="020F0302020204030204"/>
                <a:ea typeface="+mj-ea"/>
                <a:cs typeface="+mj-cs"/>
              </a:rPr>
              <a:t>Program Structure Example :</a:t>
            </a:r>
          </a:p>
          <a:p>
            <a:endParaRPr lang="en-US" sz="2400" dirty="0">
              <a:solidFill>
                <a:prstClr val="white"/>
              </a:solidFill>
              <a:latin typeface="Calibri Light" panose="020F0302020204030204"/>
              <a:ea typeface="+mj-ea"/>
              <a:cs typeface="+mj-cs"/>
            </a:endParaRPr>
          </a:p>
        </p:txBody>
      </p:sp>
      <p:graphicFrame>
        <p:nvGraphicFramePr>
          <p:cNvPr id="7" name="Table 6">
            <a:extLst>
              <a:ext uri="{FF2B5EF4-FFF2-40B4-BE49-F238E27FC236}">
                <a16:creationId xmlns:a16="http://schemas.microsoft.com/office/drawing/2014/main" id="{7EA153AB-EC00-42BE-8C82-3B1673C18C79}"/>
              </a:ext>
            </a:extLst>
          </p:cNvPr>
          <p:cNvGraphicFramePr>
            <a:graphicFrameLocks noGrp="1"/>
          </p:cNvGraphicFramePr>
          <p:nvPr>
            <p:extLst>
              <p:ext uri="{D42A27DB-BD31-4B8C-83A1-F6EECF244321}">
                <p14:modId xmlns:p14="http://schemas.microsoft.com/office/powerpoint/2010/main" val="2691448543"/>
              </p:ext>
            </p:extLst>
          </p:nvPr>
        </p:nvGraphicFramePr>
        <p:xfrm>
          <a:off x="1951301" y="1457630"/>
          <a:ext cx="8289397" cy="4526280"/>
        </p:xfrm>
        <a:graphic>
          <a:graphicData uri="http://schemas.openxmlformats.org/drawingml/2006/table">
            <a:tbl>
              <a:tblPr firstRow="1" firstCol="1" lastRow="1" lastCol="1" bandRow="1" bandCol="1">
                <a:tableStyleId>{5C22544A-7EE6-4342-B048-85BDC9FD1C3A}</a:tableStyleId>
              </a:tblPr>
              <a:tblGrid>
                <a:gridCol w="845519">
                  <a:extLst>
                    <a:ext uri="{9D8B030D-6E8A-4147-A177-3AD203B41FA5}">
                      <a16:colId xmlns:a16="http://schemas.microsoft.com/office/drawing/2014/main" val="3154224358"/>
                    </a:ext>
                  </a:extLst>
                </a:gridCol>
                <a:gridCol w="2004376">
                  <a:extLst>
                    <a:ext uri="{9D8B030D-6E8A-4147-A177-3AD203B41FA5}">
                      <a16:colId xmlns:a16="http://schemas.microsoft.com/office/drawing/2014/main" val="1492069743"/>
                    </a:ext>
                  </a:extLst>
                </a:gridCol>
                <a:gridCol w="1972876">
                  <a:extLst>
                    <a:ext uri="{9D8B030D-6E8A-4147-A177-3AD203B41FA5}">
                      <a16:colId xmlns:a16="http://schemas.microsoft.com/office/drawing/2014/main" val="3066317046"/>
                    </a:ext>
                  </a:extLst>
                </a:gridCol>
                <a:gridCol w="736099">
                  <a:extLst>
                    <a:ext uri="{9D8B030D-6E8A-4147-A177-3AD203B41FA5}">
                      <a16:colId xmlns:a16="http://schemas.microsoft.com/office/drawing/2014/main" val="3402734900"/>
                    </a:ext>
                  </a:extLst>
                </a:gridCol>
                <a:gridCol w="943333">
                  <a:extLst>
                    <a:ext uri="{9D8B030D-6E8A-4147-A177-3AD203B41FA5}">
                      <a16:colId xmlns:a16="http://schemas.microsoft.com/office/drawing/2014/main" val="2318836873"/>
                    </a:ext>
                  </a:extLst>
                </a:gridCol>
                <a:gridCol w="724493">
                  <a:extLst>
                    <a:ext uri="{9D8B030D-6E8A-4147-A177-3AD203B41FA5}">
                      <a16:colId xmlns:a16="http://schemas.microsoft.com/office/drawing/2014/main" val="3818794081"/>
                    </a:ext>
                  </a:extLst>
                </a:gridCol>
                <a:gridCol w="1062701">
                  <a:extLst>
                    <a:ext uri="{9D8B030D-6E8A-4147-A177-3AD203B41FA5}">
                      <a16:colId xmlns:a16="http://schemas.microsoft.com/office/drawing/2014/main" val="3222587262"/>
                    </a:ext>
                  </a:extLst>
                </a:gridCol>
              </a:tblGrid>
              <a:tr h="316397">
                <a:tc>
                  <a:txBody>
                    <a:bodyPr/>
                    <a:lstStyle/>
                    <a:p>
                      <a:pPr marL="0" marR="0" algn="ctr">
                        <a:spcBef>
                          <a:spcPts val="0"/>
                        </a:spcBef>
                        <a:spcAft>
                          <a:spcPts val="0"/>
                        </a:spcAft>
                      </a:pPr>
                      <a:r>
                        <a:rPr lang="en-US" sz="1100" dirty="0">
                          <a:solidFill>
                            <a:schemeClr val="bg1"/>
                          </a:solidFill>
                          <a:effectLst/>
                        </a:rPr>
                        <a:t>Course Number</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dirty="0">
                          <a:solidFill>
                            <a:schemeClr val="bg1"/>
                          </a:solidFill>
                          <a:effectLst/>
                        </a:rPr>
                        <a:t>Course Title</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dirty="0">
                          <a:solidFill>
                            <a:schemeClr val="bg1"/>
                          </a:solidFill>
                          <a:effectLst/>
                        </a:rPr>
                        <a:t>Teacher Certification</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dirty="0">
                          <a:solidFill>
                            <a:schemeClr val="bg1"/>
                          </a:solidFill>
                          <a:effectLst/>
                        </a:rPr>
                        <a:t>Length</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dirty="0">
                          <a:solidFill>
                            <a:schemeClr val="bg1"/>
                          </a:solidFill>
                          <a:effectLst/>
                        </a:rPr>
                        <a:t>SOC Code</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dirty="0">
                          <a:solidFill>
                            <a:schemeClr val="bg1"/>
                          </a:solidFill>
                          <a:effectLst/>
                        </a:rPr>
                        <a:t>Level</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100" dirty="0">
                          <a:solidFill>
                            <a:schemeClr val="bg1"/>
                          </a:solidFill>
                          <a:effectLst/>
                        </a:rPr>
                        <a:t>Graduation Requirement</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3314514578"/>
                  </a:ext>
                </a:extLst>
              </a:tr>
              <a:tr h="316397">
                <a:tc>
                  <a:txBody>
                    <a:bodyPr/>
                    <a:lstStyle/>
                    <a:p>
                      <a:pPr marL="0" marR="0" algn="ctr">
                        <a:spcBef>
                          <a:spcPts val="0"/>
                        </a:spcBef>
                        <a:spcAft>
                          <a:spcPts val="0"/>
                        </a:spcAft>
                      </a:pPr>
                      <a:r>
                        <a:rPr lang="en-US" sz="1100">
                          <a:solidFill>
                            <a:schemeClr val="bg1"/>
                          </a:solidFill>
                          <a:effectLst/>
                        </a:rPr>
                        <a:t>8207310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a:solidFill>
                            <a:schemeClr val="bg1"/>
                          </a:solidFill>
                          <a:effectLst/>
                        </a:rPr>
                        <a:t>Digital Information Technology</a:t>
                      </a:r>
                    </a:p>
                    <a:p>
                      <a:pPr marL="0" marR="0" algn="ctr">
                        <a:spcBef>
                          <a:spcPts val="0"/>
                        </a:spcBef>
                        <a:spcAft>
                          <a:spcPts val="0"/>
                        </a:spcAft>
                      </a:pPr>
                      <a:r>
                        <a:rPr lang="en-US" sz="1100" dirty="0">
                          <a:solidFill>
                            <a:schemeClr val="bg1"/>
                          </a:solidFill>
                          <a:effectLst/>
                        </a:rPr>
                        <a:t> </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u="sng">
                          <a:solidFill>
                            <a:schemeClr val="bg1"/>
                          </a:solidFill>
                          <a:effectLst/>
                          <a:hlinkClick r:id="rId3">
                            <a:extLst>
                              <a:ext uri="{A12FA001-AC4F-418D-AE19-62706E023703}">
                                <ahyp:hlinkClr xmlns:ahyp="http://schemas.microsoft.com/office/drawing/2018/hyperlinkcolor" val="tx"/>
                              </a:ext>
                            </a:extLst>
                          </a:hlinkClick>
                        </a:rPr>
                        <a:t>DIT Teacher Certifications</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1 credit</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15-1151</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2</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a:solidFill>
                            <a:schemeClr val="bg1"/>
                          </a:solidFill>
                          <a:effectLst/>
                        </a:rPr>
                        <a:t>PA</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995245149"/>
                  </a:ext>
                </a:extLst>
              </a:tr>
              <a:tr h="1581987">
                <a:tc>
                  <a:txBody>
                    <a:bodyPr/>
                    <a:lstStyle/>
                    <a:p>
                      <a:pPr marL="0" marR="0" algn="ctr">
                        <a:spcBef>
                          <a:spcPts val="0"/>
                        </a:spcBef>
                        <a:spcAft>
                          <a:spcPts val="0"/>
                        </a:spcAft>
                      </a:pPr>
                      <a:r>
                        <a:rPr lang="en-US" sz="1100">
                          <a:solidFill>
                            <a:schemeClr val="bg1"/>
                          </a:solidFill>
                          <a:effectLst/>
                        </a:rPr>
                        <a:t>8209510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a:solidFill>
                            <a:schemeClr val="bg1"/>
                          </a:solidFill>
                          <a:effectLst/>
                        </a:rPr>
                        <a:t>Digital Design 1</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a:solidFill>
                            <a:schemeClr val="bg1"/>
                          </a:solidFill>
                          <a:effectLst/>
                        </a:rPr>
                        <a:t>BUS ED 1 @2</a:t>
                      </a:r>
                    </a:p>
                    <a:p>
                      <a:pPr marL="0" marR="0" algn="ctr">
                        <a:spcBef>
                          <a:spcPts val="0"/>
                        </a:spcBef>
                        <a:spcAft>
                          <a:spcPts val="0"/>
                        </a:spcAft>
                      </a:pPr>
                      <a:r>
                        <a:rPr lang="en-US" sz="1100" dirty="0">
                          <a:solidFill>
                            <a:schemeClr val="bg1"/>
                          </a:solidFill>
                          <a:effectLst/>
                        </a:rPr>
                        <a:t>CLERICAL @7  7G</a:t>
                      </a:r>
                    </a:p>
                    <a:p>
                      <a:pPr marL="0" marR="0" algn="ctr">
                        <a:spcBef>
                          <a:spcPts val="0"/>
                        </a:spcBef>
                        <a:spcAft>
                          <a:spcPts val="0"/>
                        </a:spcAft>
                        <a:tabLst>
                          <a:tab pos="2971800" algn="ctr"/>
                          <a:tab pos="5943600" algn="r"/>
                        </a:tabLst>
                      </a:pPr>
                      <a:r>
                        <a:rPr lang="en-US" sz="1100" dirty="0">
                          <a:solidFill>
                            <a:schemeClr val="bg1"/>
                          </a:solidFill>
                          <a:effectLst/>
                        </a:rPr>
                        <a:t>COMM ART @7 7G</a:t>
                      </a:r>
                    </a:p>
                    <a:p>
                      <a:pPr marL="0" marR="0" algn="ctr">
                        <a:spcBef>
                          <a:spcPts val="0"/>
                        </a:spcBef>
                        <a:spcAft>
                          <a:spcPts val="0"/>
                        </a:spcAft>
                        <a:tabLst>
                          <a:tab pos="2971800" algn="ctr"/>
                          <a:tab pos="5943600" algn="r"/>
                        </a:tabLst>
                      </a:pPr>
                      <a:r>
                        <a:rPr lang="en-US" sz="1100" dirty="0">
                          <a:solidFill>
                            <a:schemeClr val="bg1"/>
                          </a:solidFill>
                          <a:effectLst/>
                        </a:rPr>
                        <a:t>COMP SCI 6@2</a:t>
                      </a:r>
                    </a:p>
                    <a:p>
                      <a:pPr marL="0" marR="0" algn="ctr">
                        <a:spcBef>
                          <a:spcPts val="0"/>
                        </a:spcBef>
                        <a:spcAft>
                          <a:spcPts val="0"/>
                        </a:spcAft>
                      </a:pPr>
                      <a:r>
                        <a:rPr lang="en-US" sz="1100" dirty="0">
                          <a:solidFill>
                            <a:schemeClr val="bg1"/>
                          </a:solidFill>
                          <a:effectLst/>
                        </a:rPr>
                        <a:t>MANAG SUPV 7G</a:t>
                      </a:r>
                    </a:p>
                    <a:p>
                      <a:pPr marL="0" marR="0" algn="ctr">
                        <a:spcBef>
                          <a:spcPts val="0"/>
                        </a:spcBef>
                        <a:spcAft>
                          <a:spcPts val="0"/>
                        </a:spcAft>
                      </a:pPr>
                      <a:r>
                        <a:rPr lang="en-US" sz="1100" dirty="0">
                          <a:solidFill>
                            <a:schemeClr val="bg1"/>
                          </a:solidFill>
                          <a:effectLst/>
                        </a:rPr>
                        <a:t>SECRETAR 7 G</a:t>
                      </a:r>
                    </a:p>
                    <a:p>
                      <a:pPr marL="0" marR="0" algn="ctr">
                        <a:spcBef>
                          <a:spcPts val="0"/>
                        </a:spcBef>
                        <a:spcAft>
                          <a:spcPts val="0"/>
                        </a:spcAft>
                      </a:pPr>
                      <a:r>
                        <a:rPr lang="en-US" sz="1100" dirty="0">
                          <a:solidFill>
                            <a:schemeClr val="bg1"/>
                          </a:solidFill>
                          <a:effectLst/>
                        </a:rPr>
                        <a:t>TC COOP ED @7</a:t>
                      </a:r>
                    </a:p>
                    <a:p>
                      <a:pPr marL="0" marR="0" algn="ctr">
                        <a:spcBef>
                          <a:spcPts val="0"/>
                        </a:spcBef>
                        <a:spcAft>
                          <a:spcPts val="0"/>
                        </a:spcAft>
                      </a:pPr>
                      <a:r>
                        <a:rPr lang="en-US" sz="1100" dirty="0">
                          <a:solidFill>
                            <a:schemeClr val="bg1"/>
                          </a:solidFill>
                          <a:effectLst/>
                        </a:rPr>
                        <a:t>ELECT DP @7 %G</a:t>
                      </a:r>
                    </a:p>
                    <a:p>
                      <a:pPr marL="0" marR="0" algn="ctr">
                        <a:spcBef>
                          <a:spcPts val="0"/>
                        </a:spcBef>
                        <a:spcAft>
                          <a:spcPts val="0"/>
                        </a:spcAft>
                      </a:pPr>
                      <a:r>
                        <a:rPr lang="en-US" sz="1100" dirty="0">
                          <a:solidFill>
                            <a:schemeClr val="bg1"/>
                          </a:solidFill>
                          <a:effectLst/>
                        </a:rPr>
                        <a:t>TEC ED  1 @2</a:t>
                      </a:r>
                    </a:p>
                    <a:p>
                      <a:pPr marL="0" marR="0" algn="ctr">
                        <a:spcBef>
                          <a:spcPts val="0"/>
                        </a:spcBef>
                        <a:spcAft>
                          <a:spcPts val="0"/>
                        </a:spcAft>
                      </a:pPr>
                      <a:r>
                        <a:rPr lang="en-US" sz="1100" dirty="0">
                          <a:solidFill>
                            <a:schemeClr val="bg1"/>
                          </a:solidFill>
                          <a:effectLst/>
                        </a:rPr>
                        <a:t>ENG&amp;TEC ED1@2</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a:solidFill>
                            <a:schemeClr val="bg1"/>
                          </a:solidFill>
                          <a:effectLst/>
                        </a:rPr>
                        <a:t>1 credit</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200"/>
                        </a:spcBef>
                        <a:spcAft>
                          <a:spcPts val="200"/>
                        </a:spcAft>
                      </a:pPr>
                      <a:r>
                        <a:rPr lang="en-US" sz="1100" dirty="0">
                          <a:solidFill>
                            <a:schemeClr val="bg1"/>
                          </a:solidFill>
                          <a:effectLst/>
                        </a:rPr>
                        <a:t>43-9031</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dirty="0">
                          <a:solidFill>
                            <a:schemeClr val="bg1"/>
                          </a:solidFill>
                          <a:effectLst/>
                        </a:rPr>
                        <a:t>3</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dirty="0">
                          <a:solidFill>
                            <a:schemeClr val="bg1"/>
                          </a:solidFill>
                          <a:effectLst/>
                        </a:rPr>
                        <a:t>PA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07521862"/>
                  </a:ext>
                </a:extLst>
              </a:tr>
              <a:tr h="302016">
                <a:tc>
                  <a:txBody>
                    <a:bodyPr/>
                    <a:lstStyle/>
                    <a:p>
                      <a:pPr marL="0" marR="0" algn="ctr">
                        <a:spcBef>
                          <a:spcPts val="0"/>
                        </a:spcBef>
                        <a:spcAft>
                          <a:spcPts val="0"/>
                        </a:spcAft>
                      </a:pPr>
                      <a:r>
                        <a:rPr lang="en-US" sz="1100">
                          <a:solidFill>
                            <a:schemeClr val="bg1"/>
                          </a:solidFill>
                          <a:effectLst/>
                        </a:rPr>
                        <a:t>8209520</a:t>
                      </a:r>
                    </a:p>
                    <a:p>
                      <a:pPr marL="0" marR="0" algn="ctr">
                        <a:spcBef>
                          <a:spcPts val="0"/>
                        </a:spcBef>
                        <a:spcAft>
                          <a:spcPts val="0"/>
                        </a:spcAft>
                      </a:pPr>
                      <a:r>
                        <a:rPr lang="en-US" sz="1000">
                          <a:solidFill>
                            <a:schemeClr val="bg1"/>
                          </a:solidFill>
                          <a:effectLst/>
                        </a:rPr>
                        <a:t> </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Digital Design 2</a:t>
                      </a:r>
                    </a:p>
                    <a:p>
                      <a:pPr marL="0" marR="0" algn="ctr">
                        <a:spcBef>
                          <a:spcPts val="0"/>
                        </a:spcBef>
                        <a:spcAft>
                          <a:spcPts val="0"/>
                        </a:spcAft>
                      </a:pPr>
                      <a:r>
                        <a:rPr lang="en-US" sz="1000">
                          <a:solidFill>
                            <a:schemeClr val="bg1"/>
                          </a:solidFill>
                          <a:effectLst/>
                        </a:rPr>
                        <a:t> </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4">
                  <a:txBody>
                    <a:bodyPr/>
                    <a:lstStyle/>
                    <a:p>
                      <a:pPr marL="0" marR="0" algn="ctr">
                        <a:spcBef>
                          <a:spcPts val="0"/>
                        </a:spcBef>
                        <a:spcAft>
                          <a:spcPts val="0"/>
                        </a:spcAft>
                      </a:pPr>
                      <a:r>
                        <a:rPr lang="en-US" sz="1100">
                          <a:solidFill>
                            <a:schemeClr val="bg1"/>
                          </a:solidFill>
                          <a:effectLst/>
                        </a:rPr>
                        <a:t>MANAG SUPV 7G</a:t>
                      </a:r>
                    </a:p>
                    <a:p>
                      <a:pPr marL="0" marR="0" algn="ctr">
                        <a:spcBef>
                          <a:spcPts val="0"/>
                        </a:spcBef>
                        <a:spcAft>
                          <a:spcPts val="0"/>
                        </a:spcAft>
                      </a:pPr>
                      <a:r>
                        <a:rPr lang="en-US" sz="1100">
                          <a:solidFill>
                            <a:schemeClr val="bg1"/>
                          </a:solidFill>
                          <a:effectLst/>
                        </a:rPr>
                        <a:t>BUS DP @7 %G</a:t>
                      </a:r>
                    </a:p>
                    <a:p>
                      <a:pPr marL="0" marR="0" algn="ctr">
                        <a:spcBef>
                          <a:spcPts val="0"/>
                        </a:spcBef>
                        <a:spcAft>
                          <a:spcPts val="0"/>
                        </a:spcAft>
                      </a:pPr>
                      <a:r>
                        <a:rPr lang="en-US" sz="1100">
                          <a:solidFill>
                            <a:schemeClr val="bg1"/>
                          </a:solidFill>
                          <a:effectLst/>
                        </a:rPr>
                        <a:t>BUS ED 1 @2</a:t>
                      </a:r>
                    </a:p>
                    <a:p>
                      <a:pPr marL="0" marR="0" algn="ctr">
                        <a:spcBef>
                          <a:spcPts val="0"/>
                        </a:spcBef>
                        <a:spcAft>
                          <a:spcPts val="0"/>
                        </a:spcAft>
                      </a:pPr>
                      <a:r>
                        <a:rPr lang="en-US" sz="1100">
                          <a:solidFill>
                            <a:schemeClr val="bg1"/>
                          </a:solidFill>
                          <a:effectLst/>
                        </a:rPr>
                        <a:t>CLERICAL @7  7G</a:t>
                      </a:r>
                    </a:p>
                    <a:p>
                      <a:pPr marL="0" marR="0" algn="ctr">
                        <a:spcBef>
                          <a:spcPts val="0"/>
                        </a:spcBef>
                        <a:spcAft>
                          <a:spcPts val="0"/>
                        </a:spcAft>
                      </a:pPr>
                      <a:r>
                        <a:rPr lang="en-US" sz="1100">
                          <a:solidFill>
                            <a:schemeClr val="bg1"/>
                          </a:solidFill>
                          <a:effectLst/>
                        </a:rPr>
                        <a:t>COMM ART @7  7G</a:t>
                      </a:r>
                    </a:p>
                    <a:p>
                      <a:pPr marL="0" marR="0" algn="ctr">
                        <a:spcBef>
                          <a:spcPts val="0"/>
                        </a:spcBef>
                        <a:spcAft>
                          <a:spcPts val="0"/>
                        </a:spcAft>
                      </a:pPr>
                      <a:r>
                        <a:rPr lang="en-US" sz="1100">
                          <a:solidFill>
                            <a:schemeClr val="bg1"/>
                          </a:solidFill>
                          <a:effectLst/>
                        </a:rPr>
                        <a:t>COMP SCI 6 @2</a:t>
                      </a:r>
                    </a:p>
                    <a:p>
                      <a:pPr marL="0" marR="0" algn="ctr">
                        <a:spcBef>
                          <a:spcPts val="0"/>
                        </a:spcBef>
                        <a:spcAft>
                          <a:spcPts val="0"/>
                        </a:spcAft>
                      </a:pPr>
                      <a:r>
                        <a:rPr lang="en-US" sz="1100">
                          <a:solidFill>
                            <a:schemeClr val="bg1"/>
                          </a:solidFill>
                          <a:effectLst/>
                        </a:rPr>
                        <a:t>ELECT DP @7 %G</a:t>
                      </a:r>
                    </a:p>
                    <a:p>
                      <a:pPr marL="0" marR="0" algn="ctr">
                        <a:spcBef>
                          <a:spcPts val="0"/>
                        </a:spcBef>
                        <a:spcAft>
                          <a:spcPts val="0"/>
                        </a:spcAft>
                      </a:pPr>
                      <a:r>
                        <a:rPr lang="en-US" sz="1100">
                          <a:solidFill>
                            <a:schemeClr val="bg1"/>
                          </a:solidFill>
                          <a:effectLst/>
                        </a:rPr>
                        <a:t>PRINTING @7  7G</a:t>
                      </a:r>
                    </a:p>
                    <a:p>
                      <a:pPr marL="0" marR="0" algn="ctr">
                        <a:spcBef>
                          <a:spcPts val="0"/>
                        </a:spcBef>
                        <a:spcAft>
                          <a:spcPts val="0"/>
                        </a:spcAft>
                      </a:pPr>
                      <a:r>
                        <a:rPr lang="en-US" sz="1100">
                          <a:solidFill>
                            <a:schemeClr val="bg1"/>
                          </a:solidFill>
                          <a:effectLst/>
                        </a:rPr>
                        <a:t>SECRETAR 7 G</a:t>
                      </a:r>
                    </a:p>
                    <a:p>
                      <a:pPr marL="0" marR="0" algn="ctr">
                        <a:spcBef>
                          <a:spcPts val="0"/>
                        </a:spcBef>
                        <a:spcAft>
                          <a:spcPts val="0"/>
                        </a:spcAft>
                      </a:pPr>
                      <a:r>
                        <a:rPr lang="en-US" sz="1100">
                          <a:solidFill>
                            <a:schemeClr val="bg1"/>
                          </a:solidFill>
                          <a:effectLst/>
                        </a:rPr>
                        <a:t>TC COOP ED @7</a:t>
                      </a:r>
                    </a:p>
                    <a:p>
                      <a:pPr marL="0" marR="0" algn="ctr">
                        <a:spcBef>
                          <a:spcPts val="0"/>
                        </a:spcBef>
                        <a:spcAft>
                          <a:spcPts val="0"/>
                        </a:spcAft>
                      </a:pPr>
                      <a:r>
                        <a:rPr lang="en-US" sz="1100">
                          <a:solidFill>
                            <a:schemeClr val="bg1"/>
                          </a:solidFill>
                          <a:effectLst/>
                        </a:rPr>
                        <a:t>TEC ED  1 @2</a:t>
                      </a:r>
                    </a:p>
                    <a:p>
                      <a:pPr marL="0" marR="0" algn="ctr">
                        <a:spcBef>
                          <a:spcPts val="0"/>
                        </a:spcBef>
                        <a:spcAft>
                          <a:spcPts val="0"/>
                        </a:spcAft>
                      </a:pPr>
                      <a:r>
                        <a:rPr lang="en-US" sz="1100">
                          <a:solidFill>
                            <a:schemeClr val="bg1"/>
                          </a:solidFill>
                          <a:effectLst/>
                        </a:rPr>
                        <a:t>ENG&amp;TEC ED1@2</a:t>
                      </a:r>
                    </a:p>
                    <a:p>
                      <a:pPr marL="0" marR="0" algn="ctr">
                        <a:spcBef>
                          <a:spcPts val="0"/>
                        </a:spcBef>
                        <a:spcAft>
                          <a:spcPts val="0"/>
                        </a:spcAft>
                      </a:pPr>
                      <a:r>
                        <a:rPr lang="en-US" sz="1100">
                          <a:solidFill>
                            <a:schemeClr val="bg1"/>
                          </a:solidFill>
                          <a:effectLst/>
                        </a:rPr>
                        <a:t>TEC ELEC $7 GVOE @7</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1 credit</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200"/>
                        </a:spcBef>
                        <a:spcAft>
                          <a:spcPts val="200"/>
                        </a:spcAft>
                      </a:pPr>
                      <a:r>
                        <a:rPr lang="en-US" sz="1100">
                          <a:solidFill>
                            <a:schemeClr val="bg1"/>
                          </a:solidFill>
                          <a:effectLst/>
                        </a:rPr>
                        <a:t>43-9031</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3</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dirty="0">
                          <a:solidFill>
                            <a:schemeClr val="bg1"/>
                          </a:solidFill>
                          <a:effectLst/>
                        </a:rPr>
                        <a:t>PA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49556834"/>
                  </a:ext>
                </a:extLst>
              </a:tr>
              <a:tr h="287634">
                <a:tc>
                  <a:txBody>
                    <a:bodyPr/>
                    <a:lstStyle/>
                    <a:p>
                      <a:pPr marL="0" marR="0" algn="ctr">
                        <a:spcBef>
                          <a:spcPts val="0"/>
                        </a:spcBef>
                        <a:spcAft>
                          <a:spcPts val="0"/>
                        </a:spcAft>
                      </a:pPr>
                      <a:r>
                        <a:rPr lang="en-US" sz="1100">
                          <a:solidFill>
                            <a:schemeClr val="bg1"/>
                          </a:solidFill>
                          <a:effectLst/>
                        </a:rPr>
                        <a:t>8209530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Digital Design 3</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algn="ctr">
                        <a:spcBef>
                          <a:spcPts val="0"/>
                        </a:spcBef>
                        <a:spcAft>
                          <a:spcPts val="0"/>
                        </a:spcAft>
                      </a:pPr>
                      <a:r>
                        <a:rPr lang="en-US" sz="1100">
                          <a:solidFill>
                            <a:schemeClr val="bg1"/>
                          </a:solidFill>
                          <a:effectLst/>
                        </a:rPr>
                        <a:t>1 credit</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200"/>
                        </a:spcBef>
                        <a:spcAft>
                          <a:spcPts val="200"/>
                        </a:spcAft>
                      </a:pPr>
                      <a:r>
                        <a:rPr lang="en-US" sz="1100">
                          <a:solidFill>
                            <a:schemeClr val="bg1"/>
                          </a:solidFill>
                          <a:effectLst/>
                        </a:rPr>
                        <a:t>43-9031</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3</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br>
                        <a:rPr lang="en-US" sz="1000" dirty="0">
                          <a:solidFill>
                            <a:schemeClr val="bg1"/>
                          </a:solidFill>
                          <a:effectLst/>
                        </a:rPr>
                      </a:br>
                      <a:r>
                        <a:rPr lang="en-US" sz="1000" dirty="0">
                          <a:solidFill>
                            <a:schemeClr val="bg1"/>
                          </a:solidFill>
                          <a:effectLst/>
                        </a:rPr>
                        <a:t>PA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57255395"/>
                  </a:ext>
                </a:extLst>
              </a:tr>
              <a:tr h="302016">
                <a:tc>
                  <a:txBody>
                    <a:bodyPr/>
                    <a:lstStyle/>
                    <a:p>
                      <a:pPr marL="0" marR="0" algn="ctr">
                        <a:spcBef>
                          <a:spcPts val="0"/>
                        </a:spcBef>
                        <a:spcAft>
                          <a:spcPts val="0"/>
                        </a:spcAft>
                      </a:pPr>
                      <a:r>
                        <a:rPr lang="en-US" sz="1100">
                          <a:solidFill>
                            <a:schemeClr val="bg1"/>
                          </a:solidFill>
                          <a:effectLst/>
                        </a:rPr>
                        <a:t>8209540</a:t>
                      </a:r>
                    </a:p>
                    <a:p>
                      <a:pPr marL="0" marR="0" algn="ctr">
                        <a:spcBef>
                          <a:spcPts val="0"/>
                        </a:spcBef>
                        <a:spcAft>
                          <a:spcPts val="0"/>
                        </a:spcAft>
                      </a:pPr>
                      <a:r>
                        <a:rPr lang="en-US" sz="1000">
                          <a:solidFill>
                            <a:schemeClr val="bg1"/>
                          </a:solidFill>
                          <a:effectLst/>
                        </a:rPr>
                        <a:t> </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Digital Design 4</a:t>
                      </a:r>
                    </a:p>
                    <a:p>
                      <a:pPr marL="0" marR="0" algn="ctr">
                        <a:spcBef>
                          <a:spcPts val="0"/>
                        </a:spcBef>
                        <a:spcAft>
                          <a:spcPts val="0"/>
                        </a:spcAft>
                      </a:pPr>
                      <a:r>
                        <a:rPr lang="en-US" sz="1000">
                          <a:solidFill>
                            <a:schemeClr val="bg1"/>
                          </a:solidFill>
                          <a:effectLst/>
                        </a:rPr>
                        <a:t> </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algn="ctr">
                        <a:spcBef>
                          <a:spcPts val="0"/>
                        </a:spcBef>
                        <a:spcAft>
                          <a:spcPts val="0"/>
                        </a:spcAft>
                      </a:pPr>
                      <a:r>
                        <a:rPr lang="en-US" sz="1100">
                          <a:solidFill>
                            <a:schemeClr val="bg1"/>
                          </a:solidFill>
                          <a:effectLst/>
                        </a:rPr>
                        <a:t>1 credit</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200"/>
                        </a:spcBef>
                        <a:spcAft>
                          <a:spcPts val="200"/>
                        </a:spcAft>
                      </a:pPr>
                      <a:r>
                        <a:rPr lang="en-US" sz="1100">
                          <a:solidFill>
                            <a:schemeClr val="bg1"/>
                          </a:solidFill>
                          <a:effectLst/>
                        </a:rPr>
                        <a:t>27-1024</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3</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dirty="0">
                          <a:solidFill>
                            <a:schemeClr val="bg1"/>
                          </a:solidFill>
                          <a:effectLst/>
                        </a:rPr>
                        <a:t>PA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26041813"/>
                  </a:ext>
                </a:extLst>
              </a:tr>
              <a:tr h="1164918">
                <a:tc>
                  <a:txBody>
                    <a:bodyPr/>
                    <a:lstStyle/>
                    <a:p>
                      <a:pPr marL="0" marR="0" algn="ctr">
                        <a:spcBef>
                          <a:spcPts val="0"/>
                        </a:spcBef>
                        <a:spcAft>
                          <a:spcPts val="0"/>
                        </a:spcAft>
                      </a:pPr>
                      <a:r>
                        <a:rPr lang="en-US" sz="1100">
                          <a:solidFill>
                            <a:schemeClr val="bg1"/>
                          </a:solidFill>
                          <a:effectLst/>
                        </a:rPr>
                        <a:t>8209550</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Digital Design 5</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algn="ctr">
                        <a:spcBef>
                          <a:spcPts val="0"/>
                        </a:spcBef>
                        <a:spcAft>
                          <a:spcPts val="0"/>
                        </a:spcAft>
                      </a:pPr>
                      <a:r>
                        <a:rPr lang="en-US" sz="1100">
                          <a:solidFill>
                            <a:schemeClr val="bg1"/>
                          </a:solidFill>
                          <a:effectLst/>
                        </a:rPr>
                        <a:t>1 credit</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200"/>
                        </a:spcBef>
                        <a:spcAft>
                          <a:spcPts val="200"/>
                        </a:spcAft>
                      </a:pPr>
                      <a:r>
                        <a:rPr lang="en-US" sz="1100">
                          <a:solidFill>
                            <a:schemeClr val="bg1"/>
                          </a:solidFill>
                          <a:effectLst/>
                        </a:rPr>
                        <a:t>27-1024</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100">
                          <a:solidFill>
                            <a:schemeClr val="bg1"/>
                          </a:solidFill>
                          <a:effectLst/>
                        </a:rPr>
                        <a:t>3</a:t>
                      </a:r>
                      <a:endParaRPr lang="en-US" sz="11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br>
                        <a:rPr lang="en-US" sz="1000" dirty="0">
                          <a:solidFill>
                            <a:schemeClr val="bg1"/>
                          </a:solidFill>
                          <a:effectLst/>
                        </a:rPr>
                      </a:br>
                      <a:r>
                        <a:rPr lang="en-US" sz="1000" dirty="0">
                          <a:solidFill>
                            <a:schemeClr val="bg1"/>
                          </a:solidFill>
                          <a:effectLst/>
                        </a:rPr>
                        <a:t>PA</a:t>
                      </a:r>
                      <a:endParaRPr lang="en-US"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5929" marR="6592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10609219"/>
                  </a:ext>
                </a:extLst>
              </a:tr>
            </a:tbl>
          </a:graphicData>
        </a:graphic>
      </p:graphicFrame>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4"/>
          <a:stretch>
            <a:fillRect/>
          </a:stretch>
        </p:blipFill>
        <p:spPr>
          <a:xfrm>
            <a:off x="156945" y="5575549"/>
            <a:ext cx="3071446" cy="969930"/>
          </a:xfrm>
          <a:prstGeom prst="rect">
            <a:avLst/>
          </a:prstGeom>
        </p:spPr>
      </p:pic>
      <p:sp>
        <p:nvSpPr>
          <p:cNvPr id="10" name="Rectangle 9">
            <a:extLst>
              <a:ext uri="{FF2B5EF4-FFF2-40B4-BE49-F238E27FC236}">
                <a16:creationId xmlns:a16="http://schemas.microsoft.com/office/drawing/2014/main" id="{DB6E7250-9EC3-4FF4-99CA-0B61F68130B6}"/>
              </a:ext>
            </a:extLst>
          </p:cNvPr>
          <p:cNvSpPr/>
          <p:nvPr/>
        </p:nvSpPr>
        <p:spPr>
          <a:xfrm rot="16200000">
            <a:off x="-1193327" y="3036584"/>
            <a:ext cx="3528530" cy="784830"/>
          </a:xfrm>
          <a:prstGeom prst="rect">
            <a:avLst/>
          </a:prstGeom>
          <a:noFill/>
        </p:spPr>
        <p:txBody>
          <a:bodyPr wrap="none" lIns="91440" tIns="45720" rIns="91440" bIns="45720">
            <a:spAutoFit/>
          </a:bodyPr>
          <a:lstStyle/>
          <a:p>
            <a:pPr algn="ctr"/>
            <a:r>
              <a:rPr lang="en-US" sz="4500" b="1" cap="none" spc="0" dirty="0">
                <a:ln w="0"/>
                <a:solidFill>
                  <a:srgbClr val="00B0F0"/>
                </a:solidFill>
              </a:rPr>
              <a:t>HIGH SCHOOL</a:t>
            </a:r>
          </a:p>
        </p:txBody>
      </p:sp>
      <p:pic>
        <p:nvPicPr>
          <p:cNvPr id="11" name="Picture 10">
            <a:extLst>
              <a:ext uri="{FF2B5EF4-FFF2-40B4-BE49-F238E27FC236}">
                <a16:creationId xmlns:a16="http://schemas.microsoft.com/office/drawing/2014/main" id="{1C0BD39A-4057-4DFE-AF36-4C6BCFAD48A8}"/>
              </a:ext>
            </a:extLst>
          </p:cNvPr>
          <p:cNvPicPr>
            <a:picLocks noChangeAspect="1"/>
          </p:cNvPicPr>
          <p:nvPr/>
        </p:nvPicPr>
        <p:blipFill>
          <a:blip r:embed="rId5"/>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6380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64C3A006-E90B-49BA-8318-7568BA8B811C}"/>
              </a:ext>
            </a:extLst>
          </p:cNvPr>
          <p:cNvPicPr>
            <a:picLocks noChangeAspect="1"/>
          </p:cNvPicPr>
          <p:nvPr/>
        </p:nvPicPr>
        <p:blipFill rotWithShape="1">
          <a:blip r:embed="rId3">
            <a:extLst>
              <a:ext uri="{28A0092B-C50C-407E-A947-70E740481C1C}">
                <a14:useLocalDpi xmlns:a14="http://schemas.microsoft.com/office/drawing/2010/main" val="0"/>
              </a:ext>
            </a:extLst>
          </a:blip>
          <a:srcRect t="7075" b="18700"/>
          <a:stretch/>
        </p:blipFill>
        <p:spPr>
          <a:xfrm>
            <a:off x="1658470" y="312521"/>
            <a:ext cx="8875059" cy="5090357"/>
          </a:xfrm>
          <a:prstGeom prst="rect">
            <a:avLst/>
          </a:prstGeom>
        </p:spPr>
      </p:pic>
      <p:sp>
        <p:nvSpPr>
          <p:cNvPr id="8" name="TextBox 7">
            <a:extLst>
              <a:ext uri="{FF2B5EF4-FFF2-40B4-BE49-F238E27FC236}">
                <a16:creationId xmlns:a16="http://schemas.microsoft.com/office/drawing/2014/main" id="{3E5A8737-C924-4217-B818-E7A65DB8543B}"/>
              </a:ext>
            </a:extLst>
          </p:cNvPr>
          <p:cNvSpPr txBox="1"/>
          <p:nvPr/>
        </p:nvSpPr>
        <p:spPr>
          <a:xfrm>
            <a:off x="3377682" y="5444961"/>
            <a:ext cx="8657373" cy="1092607"/>
          </a:xfrm>
          <a:prstGeom prst="rect">
            <a:avLst/>
          </a:prstGeom>
          <a:noFill/>
        </p:spPr>
        <p:txBody>
          <a:bodyPr wrap="square" rtlCol="0">
            <a:spAutoFit/>
          </a:bodyPr>
          <a:lstStyle/>
          <a:p>
            <a:r>
              <a:rPr lang="en-US" sz="1500" b="1" dirty="0">
                <a:solidFill>
                  <a:srgbClr val="FF0000"/>
                </a:solidFill>
              </a:rPr>
              <a:t>1003.4203 FS: The Legislature intends that by July 1, 2018, on an annual basis, at least 75 percent of public middle grades students earn at least one CAPE Digital Tool certificate. § 1003.4203, Fla. Stat. (2021)</a:t>
            </a:r>
            <a:r>
              <a:rPr lang="en-US" sz="1500" b="1" dirty="0"/>
              <a:t> </a:t>
            </a:r>
          </a:p>
          <a:p>
            <a:endParaRPr lang="en-US" sz="1500" b="1" dirty="0">
              <a:solidFill>
                <a:srgbClr val="FFFF00"/>
              </a:solidFill>
            </a:endParaRPr>
          </a:p>
          <a:p>
            <a:r>
              <a:rPr lang="en-US" sz="1000" b="1" dirty="0">
                <a:solidFill>
                  <a:srgbClr val="FFFF00"/>
                </a:solidFill>
              </a:rPr>
              <a:t>http://leg.state.fl.us/statutes/index.cfm?mode=View%20Statutes&amp;SubMenu=1&amp;App_mode=Display_Statute&amp;Search_String=1003.4203&amp;URL=1000-1099/1003/Sections/1003.4203.html</a:t>
            </a:r>
            <a:endParaRPr lang="en-US" sz="1000" dirty="0">
              <a:solidFill>
                <a:srgbClr val="FFFF00"/>
              </a:solidFill>
            </a:endParaRPr>
          </a:p>
        </p:txBody>
      </p:sp>
    </p:spTree>
    <p:extLst>
      <p:ext uri="{BB962C8B-B14F-4D97-AF65-F5344CB8AC3E}">
        <p14:creationId xmlns:p14="http://schemas.microsoft.com/office/powerpoint/2010/main" val="20410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A2E7D-FF72-4DBF-AD9F-B58677374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181540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A2E7D-FF72-4DBF-AD9F-B58677374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pic>
        <p:nvPicPr>
          <p:cNvPr id="4" name="Picture 3">
            <a:extLst>
              <a:ext uri="{FF2B5EF4-FFF2-40B4-BE49-F238E27FC236}">
                <a16:creationId xmlns:a16="http://schemas.microsoft.com/office/drawing/2014/main" id="{329A5148-42E7-4FED-88EF-3EDFDF36E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350142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A2E7D-FF72-4DBF-AD9F-B58677374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pic>
        <p:nvPicPr>
          <p:cNvPr id="4" name="Picture 3">
            <a:extLst>
              <a:ext uri="{FF2B5EF4-FFF2-40B4-BE49-F238E27FC236}">
                <a16:creationId xmlns:a16="http://schemas.microsoft.com/office/drawing/2014/main" id="{329A5148-42E7-4FED-88EF-3EDFDF36E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pic>
        <p:nvPicPr>
          <p:cNvPr id="5" name="Picture 4">
            <a:extLst>
              <a:ext uri="{FF2B5EF4-FFF2-40B4-BE49-F238E27FC236}">
                <a16:creationId xmlns:a16="http://schemas.microsoft.com/office/drawing/2014/main" id="{B7571824-5776-484A-A72C-3CE8D060B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2597383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42668" y="87606"/>
            <a:ext cx="12277335" cy="1077218"/>
          </a:xfrm>
          <a:prstGeom prst="rect">
            <a:avLst/>
          </a:prstGeom>
          <a:noFill/>
        </p:spPr>
        <p:txBody>
          <a:bodyPr wrap="none" lIns="91440" tIns="45720" rIns="91440" bIns="45720">
            <a:spAutoFit/>
          </a:bodyPr>
          <a:lstStyle/>
          <a:p>
            <a:pPr algn="ctr"/>
            <a:r>
              <a:rPr lang="en-US" sz="6200" b="1" cap="none" spc="0" dirty="0">
                <a:ln w="0"/>
                <a:solidFill>
                  <a:schemeClr val="bg1"/>
                </a:solidFill>
              </a:rPr>
              <a:t>School Grades: Acceleration Middle</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56E03E14-EBEB-4E9C-A809-F54FF7FDDBD0}"/>
              </a:ext>
            </a:extLst>
          </p:cNvPr>
          <p:cNvPicPr>
            <a:picLocks noChangeAspect="1"/>
          </p:cNvPicPr>
          <p:nvPr/>
        </p:nvPicPr>
        <p:blipFill>
          <a:blip r:embed="rId4"/>
          <a:stretch>
            <a:fillRect/>
          </a:stretch>
        </p:blipFill>
        <p:spPr>
          <a:xfrm>
            <a:off x="10594530" y="5575549"/>
            <a:ext cx="1505843" cy="1505843"/>
          </a:xfrm>
          <a:prstGeom prst="rect">
            <a:avLst/>
          </a:prstGeom>
        </p:spPr>
      </p:pic>
      <p:pic>
        <p:nvPicPr>
          <p:cNvPr id="2" name="Picture 1">
            <a:extLst>
              <a:ext uri="{FF2B5EF4-FFF2-40B4-BE49-F238E27FC236}">
                <a16:creationId xmlns:a16="http://schemas.microsoft.com/office/drawing/2014/main" id="{A83B7804-368F-4764-A00C-E87DEB4EEC54}"/>
              </a:ext>
            </a:extLst>
          </p:cNvPr>
          <p:cNvPicPr>
            <a:picLocks noChangeAspect="1"/>
          </p:cNvPicPr>
          <p:nvPr/>
        </p:nvPicPr>
        <p:blipFill rotWithShape="1">
          <a:blip r:embed="rId5"/>
          <a:srcRect l="66651" t="39718" r="9222" b="11636"/>
          <a:stretch/>
        </p:blipFill>
        <p:spPr>
          <a:xfrm>
            <a:off x="2156604" y="1000923"/>
            <a:ext cx="8067096" cy="4574626"/>
          </a:xfrm>
          <a:prstGeom prst="rect">
            <a:avLst/>
          </a:prstGeom>
        </p:spPr>
      </p:pic>
      <p:sp>
        <p:nvSpPr>
          <p:cNvPr id="3" name="TextBox 2">
            <a:extLst>
              <a:ext uri="{FF2B5EF4-FFF2-40B4-BE49-F238E27FC236}">
                <a16:creationId xmlns:a16="http://schemas.microsoft.com/office/drawing/2014/main" id="{9D50A740-4760-4F6A-B9FC-112DBBE63708}"/>
              </a:ext>
            </a:extLst>
          </p:cNvPr>
          <p:cNvSpPr txBox="1"/>
          <p:nvPr/>
        </p:nvSpPr>
        <p:spPr>
          <a:xfrm>
            <a:off x="3682767" y="5837593"/>
            <a:ext cx="6702804" cy="707886"/>
          </a:xfrm>
          <a:prstGeom prst="rect">
            <a:avLst/>
          </a:prstGeom>
          <a:noFill/>
        </p:spPr>
        <p:txBody>
          <a:bodyPr wrap="square" rtlCol="0">
            <a:spAutoFit/>
          </a:bodyPr>
          <a:lstStyle/>
          <a:p>
            <a:r>
              <a:rPr lang="en-US" sz="1000" dirty="0">
                <a:solidFill>
                  <a:srgbClr val="FF0000"/>
                </a:solidFill>
              </a:rPr>
              <a:t>https://cdn5-ss14.sharpschool.com/UserFiles/Servers/Server_270532/File/About%20Us/Reports%20and%20Publications/School%20Grading/FLDOE%20School%20Grade%20Accountability%20Web%20Applications/V2%20-%20School%20Grade%20Calculation%20-%20All%20Schools-FY22_Update%20-%2002-17-2022.pdf</a:t>
            </a:r>
          </a:p>
        </p:txBody>
      </p:sp>
    </p:spTree>
    <p:extLst>
      <p:ext uri="{BB962C8B-B14F-4D97-AF65-F5344CB8AC3E}">
        <p14:creationId xmlns:p14="http://schemas.microsoft.com/office/powerpoint/2010/main" val="160255585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42668" y="87606"/>
            <a:ext cx="12277335" cy="1077218"/>
          </a:xfrm>
          <a:prstGeom prst="rect">
            <a:avLst/>
          </a:prstGeom>
          <a:noFill/>
        </p:spPr>
        <p:txBody>
          <a:bodyPr wrap="none" lIns="91440" tIns="45720" rIns="91440" bIns="45720">
            <a:spAutoFit/>
          </a:bodyPr>
          <a:lstStyle/>
          <a:p>
            <a:pPr algn="ctr"/>
            <a:r>
              <a:rPr lang="en-US" sz="6200" b="1" cap="none" spc="0" dirty="0">
                <a:ln w="0"/>
                <a:solidFill>
                  <a:schemeClr val="bg1"/>
                </a:solidFill>
              </a:rPr>
              <a:t>School Grades: Acceleration Middle</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56E03E14-EBEB-4E9C-A809-F54FF7FDDBD0}"/>
              </a:ext>
            </a:extLst>
          </p:cNvPr>
          <p:cNvPicPr>
            <a:picLocks noChangeAspect="1"/>
          </p:cNvPicPr>
          <p:nvPr/>
        </p:nvPicPr>
        <p:blipFill>
          <a:blip r:embed="rId4"/>
          <a:stretch>
            <a:fillRect/>
          </a:stretch>
        </p:blipFill>
        <p:spPr>
          <a:xfrm>
            <a:off x="10594530" y="5575549"/>
            <a:ext cx="1505843" cy="1505843"/>
          </a:xfrm>
          <a:prstGeom prst="rect">
            <a:avLst/>
          </a:prstGeom>
        </p:spPr>
      </p:pic>
      <p:pic>
        <p:nvPicPr>
          <p:cNvPr id="3" name="Picture 2">
            <a:extLst>
              <a:ext uri="{FF2B5EF4-FFF2-40B4-BE49-F238E27FC236}">
                <a16:creationId xmlns:a16="http://schemas.microsoft.com/office/drawing/2014/main" id="{5716EB94-6934-434D-BB44-2177AC00CBD0}"/>
              </a:ext>
            </a:extLst>
          </p:cNvPr>
          <p:cNvPicPr>
            <a:picLocks noChangeAspect="1"/>
          </p:cNvPicPr>
          <p:nvPr/>
        </p:nvPicPr>
        <p:blipFill rotWithShape="1">
          <a:blip r:embed="rId5"/>
          <a:srcRect l="66227" t="29497" r="8797" b="21950"/>
          <a:stretch/>
        </p:blipFill>
        <p:spPr>
          <a:xfrm>
            <a:off x="2127847" y="1035428"/>
            <a:ext cx="8067284" cy="4410725"/>
          </a:xfrm>
          <a:prstGeom prst="rect">
            <a:avLst/>
          </a:prstGeom>
        </p:spPr>
      </p:pic>
      <p:sp>
        <p:nvSpPr>
          <p:cNvPr id="8" name="TextBox 7">
            <a:extLst>
              <a:ext uri="{FF2B5EF4-FFF2-40B4-BE49-F238E27FC236}">
                <a16:creationId xmlns:a16="http://schemas.microsoft.com/office/drawing/2014/main" id="{3C4F5440-50AA-4B8A-A639-A65C1ECB5D62}"/>
              </a:ext>
            </a:extLst>
          </p:cNvPr>
          <p:cNvSpPr txBox="1"/>
          <p:nvPr/>
        </p:nvSpPr>
        <p:spPr>
          <a:xfrm>
            <a:off x="3389152" y="5706571"/>
            <a:ext cx="6702804" cy="707886"/>
          </a:xfrm>
          <a:prstGeom prst="rect">
            <a:avLst/>
          </a:prstGeom>
          <a:noFill/>
        </p:spPr>
        <p:txBody>
          <a:bodyPr wrap="square" rtlCol="0">
            <a:spAutoFit/>
          </a:bodyPr>
          <a:lstStyle/>
          <a:p>
            <a:r>
              <a:rPr lang="en-US" sz="1000" dirty="0">
                <a:solidFill>
                  <a:srgbClr val="FF0000"/>
                </a:solidFill>
              </a:rPr>
              <a:t>https://cdn5-ss14.sharpschool.com/UserFiles/Servers/Server_270532/File/About%20Us/Reports%20and%20Publications/School%20Grading/FLDOE%20School%20Grade%20Accountability%20Web%20Applications/V2%20-%20School%20Grade%20Calculation%20-%20All%20Schools-FY22_Update%20-%2002-17-2022.pdf</a:t>
            </a:r>
          </a:p>
        </p:txBody>
      </p:sp>
    </p:spTree>
    <p:extLst>
      <p:ext uri="{BB962C8B-B14F-4D97-AF65-F5344CB8AC3E}">
        <p14:creationId xmlns:p14="http://schemas.microsoft.com/office/powerpoint/2010/main" val="265777804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565769" y="87606"/>
            <a:ext cx="11060464" cy="1046440"/>
          </a:xfrm>
          <a:prstGeom prst="rect">
            <a:avLst/>
          </a:prstGeom>
          <a:noFill/>
        </p:spPr>
        <p:txBody>
          <a:bodyPr wrap="none" lIns="91440" tIns="45720" rIns="91440" bIns="45720">
            <a:spAutoFit/>
          </a:bodyPr>
          <a:lstStyle/>
          <a:p>
            <a:pPr algn="ctr"/>
            <a:r>
              <a:rPr lang="en-US" sz="6200" b="1" cap="none" spc="0" dirty="0">
                <a:ln w="0"/>
                <a:solidFill>
                  <a:schemeClr val="bg1"/>
                </a:solidFill>
              </a:rPr>
              <a:t>School Grades: Acceleration High</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56E03E14-EBEB-4E9C-A809-F54FF7FDDBD0}"/>
              </a:ext>
            </a:extLst>
          </p:cNvPr>
          <p:cNvPicPr>
            <a:picLocks noChangeAspect="1"/>
          </p:cNvPicPr>
          <p:nvPr/>
        </p:nvPicPr>
        <p:blipFill>
          <a:blip r:embed="rId4"/>
          <a:stretch>
            <a:fillRect/>
          </a:stretch>
        </p:blipFill>
        <p:spPr>
          <a:xfrm>
            <a:off x="10594530" y="5575549"/>
            <a:ext cx="1505843" cy="1505843"/>
          </a:xfrm>
          <a:prstGeom prst="rect">
            <a:avLst/>
          </a:prstGeom>
        </p:spPr>
      </p:pic>
      <p:sp>
        <p:nvSpPr>
          <p:cNvPr id="8" name="TextBox 7">
            <a:extLst>
              <a:ext uri="{FF2B5EF4-FFF2-40B4-BE49-F238E27FC236}">
                <a16:creationId xmlns:a16="http://schemas.microsoft.com/office/drawing/2014/main" id="{3C4F5440-50AA-4B8A-A639-A65C1ECB5D62}"/>
              </a:ext>
            </a:extLst>
          </p:cNvPr>
          <p:cNvSpPr txBox="1"/>
          <p:nvPr/>
        </p:nvSpPr>
        <p:spPr>
          <a:xfrm>
            <a:off x="3389152" y="5706571"/>
            <a:ext cx="6702804" cy="707886"/>
          </a:xfrm>
          <a:prstGeom prst="rect">
            <a:avLst/>
          </a:prstGeom>
          <a:noFill/>
        </p:spPr>
        <p:txBody>
          <a:bodyPr wrap="square" rtlCol="0">
            <a:spAutoFit/>
          </a:bodyPr>
          <a:lstStyle/>
          <a:p>
            <a:r>
              <a:rPr lang="en-US" sz="1000" dirty="0">
                <a:solidFill>
                  <a:srgbClr val="FF0000"/>
                </a:solidFill>
              </a:rPr>
              <a:t>https://cdn5-ss14.sharpschool.com/UserFiles/Servers/Server_270532/File/About%20Us/Reports%20and%20Publications/School%20Grading/FLDOE%20School%20Grade%20Accountability%20Web%20Applications/V2%20-%20School%20Grade%20Calculation%20-%20All%20Schools-FY22_Update%20-%2002-17-2022.pdf</a:t>
            </a:r>
          </a:p>
        </p:txBody>
      </p:sp>
      <p:pic>
        <p:nvPicPr>
          <p:cNvPr id="2" name="Picture 1">
            <a:extLst>
              <a:ext uri="{FF2B5EF4-FFF2-40B4-BE49-F238E27FC236}">
                <a16:creationId xmlns:a16="http://schemas.microsoft.com/office/drawing/2014/main" id="{1E04A9AE-2B9D-4B9F-8976-D0C0A3A02BF7}"/>
              </a:ext>
            </a:extLst>
          </p:cNvPr>
          <p:cNvPicPr>
            <a:picLocks noChangeAspect="1"/>
          </p:cNvPicPr>
          <p:nvPr/>
        </p:nvPicPr>
        <p:blipFill rotWithShape="1">
          <a:blip r:embed="rId5"/>
          <a:srcRect l="66399" t="30000" r="8899" b="22049"/>
          <a:stretch/>
        </p:blipFill>
        <p:spPr>
          <a:xfrm>
            <a:off x="1954635" y="940943"/>
            <a:ext cx="8488893" cy="4634606"/>
          </a:xfrm>
          <a:prstGeom prst="rect">
            <a:avLst/>
          </a:prstGeom>
        </p:spPr>
      </p:pic>
    </p:spTree>
    <p:extLst>
      <p:ext uri="{BB962C8B-B14F-4D97-AF65-F5344CB8AC3E}">
        <p14:creationId xmlns:p14="http://schemas.microsoft.com/office/powerpoint/2010/main" val="371099920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565769" y="87606"/>
            <a:ext cx="11060464" cy="1046440"/>
          </a:xfrm>
          <a:prstGeom prst="rect">
            <a:avLst/>
          </a:prstGeom>
          <a:noFill/>
        </p:spPr>
        <p:txBody>
          <a:bodyPr wrap="none" lIns="91440" tIns="45720" rIns="91440" bIns="45720">
            <a:spAutoFit/>
          </a:bodyPr>
          <a:lstStyle/>
          <a:p>
            <a:pPr algn="ctr"/>
            <a:r>
              <a:rPr lang="en-US" sz="6200" b="1" cap="none" spc="0" dirty="0">
                <a:ln w="0"/>
                <a:solidFill>
                  <a:schemeClr val="bg1"/>
                </a:solidFill>
              </a:rPr>
              <a:t>School Grades: Acceleration High</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56E03E14-EBEB-4E9C-A809-F54FF7FDDBD0}"/>
              </a:ext>
            </a:extLst>
          </p:cNvPr>
          <p:cNvPicPr>
            <a:picLocks noChangeAspect="1"/>
          </p:cNvPicPr>
          <p:nvPr/>
        </p:nvPicPr>
        <p:blipFill>
          <a:blip r:embed="rId4"/>
          <a:stretch>
            <a:fillRect/>
          </a:stretch>
        </p:blipFill>
        <p:spPr>
          <a:xfrm>
            <a:off x="10594530" y="5575549"/>
            <a:ext cx="1505843" cy="1505843"/>
          </a:xfrm>
          <a:prstGeom prst="rect">
            <a:avLst/>
          </a:prstGeom>
        </p:spPr>
      </p:pic>
      <p:sp>
        <p:nvSpPr>
          <p:cNvPr id="8" name="TextBox 7">
            <a:extLst>
              <a:ext uri="{FF2B5EF4-FFF2-40B4-BE49-F238E27FC236}">
                <a16:creationId xmlns:a16="http://schemas.microsoft.com/office/drawing/2014/main" id="{3C4F5440-50AA-4B8A-A639-A65C1ECB5D62}"/>
              </a:ext>
            </a:extLst>
          </p:cNvPr>
          <p:cNvSpPr txBox="1"/>
          <p:nvPr/>
        </p:nvSpPr>
        <p:spPr>
          <a:xfrm>
            <a:off x="3389152" y="5706571"/>
            <a:ext cx="6702804" cy="707886"/>
          </a:xfrm>
          <a:prstGeom prst="rect">
            <a:avLst/>
          </a:prstGeom>
          <a:noFill/>
        </p:spPr>
        <p:txBody>
          <a:bodyPr wrap="square" rtlCol="0">
            <a:spAutoFit/>
          </a:bodyPr>
          <a:lstStyle/>
          <a:p>
            <a:r>
              <a:rPr lang="en-US" sz="1000" dirty="0">
                <a:solidFill>
                  <a:srgbClr val="FF0000"/>
                </a:solidFill>
              </a:rPr>
              <a:t>https://cdn5-ss14.sharpschool.com/UserFiles/Servers/Server_270532/File/About%20Us/Reports%20and%20Publications/School%20Grading/FLDOE%20School%20Grade%20Accountability%20Web%20Applications/V2%20-%20School%20Grade%20Calculation%20-%20All%20Schools-FY22_Update%20-%2002-17-2022.pdf</a:t>
            </a:r>
          </a:p>
        </p:txBody>
      </p:sp>
      <p:pic>
        <p:nvPicPr>
          <p:cNvPr id="3" name="Picture 2">
            <a:extLst>
              <a:ext uri="{FF2B5EF4-FFF2-40B4-BE49-F238E27FC236}">
                <a16:creationId xmlns:a16="http://schemas.microsoft.com/office/drawing/2014/main" id="{5C3D4FB5-F697-4432-B71E-30DB324B9303}"/>
              </a:ext>
            </a:extLst>
          </p:cNvPr>
          <p:cNvPicPr>
            <a:picLocks noChangeAspect="1"/>
          </p:cNvPicPr>
          <p:nvPr/>
        </p:nvPicPr>
        <p:blipFill rotWithShape="1">
          <a:blip r:embed="rId5"/>
          <a:srcRect l="66452" t="25860" r="8899" b="21803"/>
          <a:stretch/>
        </p:blipFill>
        <p:spPr>
          <a:xfrm>
            <a:off x="2365695" y="1091448"/>
            <a:ext cx="7373629" cy="4403341"/>
          </a:xfrm>
          <a:prstGeom prst="rect">
            <a:avLst/>
          </a:prstGeom>
        </p:spPr>
      </p:pic>
    </p:spTree>
    <p:extLst>
      <p:ext uri="{BB962C8B-B14F-4D97-AF65-F5344CB8AC3E}">
        <p14:creationId xmlns:p14="http://schemas.microsoft.com/office/powerpoint/2010/main" val="341416524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565769" y="87606"/>
            <a:ext cx="11060464" cy="1046440"/>
          </a:xfrm>
          <a:prstGeom prst="rect">
            <a:avLst/>
          </a:prstGeom>
          <a:noFill/>
        </p:spPr>
        <p:txBody>
          <a:bodyPr wrap="none" lIns="91440" tIns="45720" rIns="91440" bIns="45720">
            <a:spAutoFit/>
          </a:bodyPr>
          <a:lstStyle/>
          <a:p>
            <a:pPr algn="ctr"/>
            <a:r>
              <a:rPr lang="en-US" sz="6200" b="1" cap="none" spc="0" dirty="0">
                <a:ln w="0"/>
                <a:solidFill>
                  <a:schemeClr val="bg1"/>
                </a:solidFill>
              </a:rPr>
              <a:t>School Grades: Acceleration High</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56E03E14-EBEB-4E9C-A809-F54FF7FDDBD0}"/>
              </a:ext>
            </a:extLst>
          </p:cNvPr>
          <p:cNvPicPr>
            <a:picLocks noChangeAspect="1"/>
          </p:cNvPicPr>
          <p:nvPr/>
        </p:nvPicPr>
        <p:blipFill>
          <a:blip r:embed="rId4"/>
          <a:stretch>
            <a:fillRect/>
          </a:stretch>
        </p:blipFill>
        <p:spPr>
          <a:xfrm>
            <a:off x="10594530" y="5575549"/>
            <a:ext cx="1505843" cy="1505843"/>
          </a:xfrm>
          <a:prstGeom prst="rect">
            <a:avLst/>
          </a:prstGeom>
        </p:spPr>
      </p:pic>
      <p:sp>
        <p:nvSpPr>
          <p:cNvPr id="8" name="TextBox 7">
            <a:extLst>
              <a:ext uri="{FF2B5EF4-FFF2-40B4-BE49-F238E27FC236}">
                <a16:creationId xmlns:a16="http://schemas.microsoft.com/office/drawing/2014/main" id="{3C4F5440-50AA-4B8A-A639-A65C1ECB5D62}"/>
              </a:ext>
            </a:extLst>
          </p:cNvPr>
          <p:cNvSpPr txBox="1"/>
          <p:nvPr/>
        </p:nvSpPr>
        <p:spPr>
          <a:xfrm>
            <a:off x="3389152" y="5706571"/>
            <a:ext cx="6702804" cy="707886"/>
          </a:xfrm>
          <a:prstGeom prst="rect">
            <a:avLst/>
          </a:prstGeom>
          <a:noFill/>
        </p:spPr>
        <p:txBody>
          <a:bodyPr wrap="square" rtlCol="0">
            <a:spAutoFit/>
          </a:bodyPr>
          <a:lstStyle/>
          <a:p>
            <a:r>
              <a:rPr lang="en-US" sz="1000" dirty="0">
                <a:solidFill>
                  <a:srgbClr val="FF0000"/>
                </a:solidFill>
              </a:rPr>
              <a:t>https://cdn5-ss14.sharpschool.com/UserFiles/Servers/Server_270532/File/About%20Us/Reports%20and%20Publications/School%20Grading/FLDOE%20School%20Grade%20Accountability%20Web%20Applications/V2%20-%20School%20Grade%20Calculation%20-%20All%20Schools-FY22_Update%20-%2002-17-2022.pdf</a:t>
            </a:r>
          </a:p>
        </p:txBody>
      </p:sp>
      <p:pic>
        <p:nvPicPr>
          <p:cNvPr id="2" name="Picture 1">
            <a:extLst>
              <a:ext uri="{FF2B5EF4-FFF2-40B4-BE49-F238E27FC236}">
                <a16:creationId xmlns:a16="http://schemas.microsoft.com/office/drawing/2014/main" id="{D19780F8-819E-4E36-A34F-E676B860E76D}"/>
              </a:ext>
            </a:extLst>
          </p:cNvPr>
          <p:cNvPicPr>
            <a:picLocks noChangeAspect="1"/>
          </p:cNvPicPr>
          <p:nvPr/>
        </p:nvPicPr>
        <p:blipFill rotWithShape="1">
          <a:blip r:embed="rId5"/>
          <a:srcRect l="66605" t="31957" r="9037" b="18640"/>
          <a:stretch/>
        </p:blipFill>
        <p:spPr>
          <a:xfrm>
            <a:off x="2258435" y="1049502"/>
            <a:ext cx="7675129" cy="4378175"/>
          </a:xfrm>
          <a:prstGeom prst="rect">
            <a:avLst/>
          </a:prstGeom>
        </p:spPr>
      </p:pic>
    </p:spTree>
    <p:extLst>
      <p:ext uri="{BB962C8B-B14F-4D97-AF65-F5344CB8AC3E}">
        <p14:creationId xmlns:p14="http://schemas.microsoft.com/office/powerpoint/2010/main" val="185210531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247-4716-457B-A104-C92B56870C0D}"/>
              </a:ext>
            </a:extLst>
          </p:cNvPr>
          <p:cNvSpPr>
            <a:spLocks noGrp="1"/>
          </p:cNvSpPr>
          <p:nvPr>
            <p:ph type="ctrTitle"/>
          </p:nvPr>
        </p:nvSpPr>
        <p:spPr>
          <a:xfrm>
            <a:off x="914173" y="3074121"/>
            <a:ext cx="10830186" cy="2387600"/>
          </a:xfrm>
        </p:spPr>
        <p:txBody>
          <a:bodyPr>
            <a:noAutofit/>
          </a:bodyPr>
          <a:lstStyle/>
          <a:p>
            <a:pPr algn="l"/>
            <a:r>
              <a:rPr lang="en-US" sz="2500" dirty="0">
                <a:solidFill>
                  <a:schemeClr val="bg1"/>
                </a:solidFill>
                <a:ea typeface="Chocolate Covered Raindrops" panose="02000603000000000000" pitchFamily="2" charset="0"/>
              </a:rPr>
              <a:t>Education is a function of both knowledge and the application of knowledge. Education that ties abstract ideas to practical applications also prepares students to use their minds, as well as preparing them to be citizens, parents, and members of a civilized culture. </a:t>
            </a:r>
            <a:r>
              <a:rPr lang="en-US" sz="2800" b="1" u="sng" dirty="0">
                <a:solidFill>
                  <a:srgbClr val="00B0F0"/>
                </a:solidFill>
                <a:ea typeface="Chocolate Covered Raindrops" panose="02000603000000000000" pitchFamily="2" charset="0"/>
              </a:rPr>
              <a:t>Career technical education and academic education are complementary rather than exclusive. CTE courses/pathways are beneficial for ALL students.  </a:t>
            </a:r>
            <a:br>
              <a:rPr lang="en-US" sz="2500" b="1" u="sng" dirty="0">
                <a:solidFill>
                  <a:srgbClr val="FF0000"/>
                </a:solidFill>
                <a:ea typeface="Chocolate Covered Raindrops" panose="02000603000000000000" pitchFamily="2" charset="0"/>
              </a:rPr>
            </a:br>
            <a:br>
              <a:rPr lang="en-US" sz="2500" dirty="0">
                <a:solidFill>
                  <a:schemeClr val="bg1"/>
                </a:solidFill>
                <a:ea typeface="Chocolate Covered Raindrops" panose="02000603000000000000" pitchFamily="2" charset="0"/>
              </a:rPr>
            </a:br>
            <a:r>
              <a:rPr lang="en-US" sz="2500" dirty="0">
                <a:solidFill>
                  <a:schemeClr val="bg1"/>
                </a:solidFill>
                <a:ea typeface="Chocolate Covered Raindrops" panose="02000603000000000000" pitchFamily="2" charset="0"/>
              </a:rPr>
              <a:t>Career and technical education will provide experiences that complement and reinforce academic concepts that are particularly amendable to contextualized learning in distinct career areas and provide occupationally specific skills. </a:t>
            </a:r>
            <a:br>
              <a:rPr lang="en-US" sz="2500" dirty="0">
                <a:solidFill>
                  <a:schemeClr val="bg1"/>
                </a:solidFill>
                <a:ea typeface="Chocolate Covered Raindrops" panose="02000603000000000000" pitchFamily="2" charset="0"/>
              </a:rPr>
            </a:br>
            <a:br>
              <a:rPr lang="en-US" sz="2500" dirty="0">
                <a:solidFill>
                  <a:schemeClr val="bg1"/>
                </a:solidFill>
                <a:ea typeface="Chocolate Covered Raindrops" panose="02000603000000000000" pitchFamily="2" charset="0"/>
              </a:rPr>
            </a:br>
            <a:endParaRPr lang="en-US" sz="2500" dirty="0">
              <a:solidFill>
                <a:schemeClr val="bg1"/>
              </a:solidFill>
              <a:ea typeface="Chocolate Covered Raindrops" panose="02000603000000000000" pitchFamily="2" charset="0"/>
            </a:endParaRPr>
          </a:p>
        </p:txBody>
      </p:sp>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891055" y="6232422"/>
            <a:ext cx="914400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https://www.fldoe.org/academics/career-adult-edu/career-tech-edu/ngos/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156945" y="117446"/>
            <a:ext cx="11878109" cy="1015663"/>
          </a:xfrm>
          <a:prstGeom prst="rect">
            <a:avLst/>
          </a:prstGeom>
          <a:noFill/>
        </p:spPr>
        <p:txBody>
          <a:bodyPr wrap="square" lIns="91440" tIns="45720" rIns="91440" bIns="45720">
            <a:spAutoFit/>
          </a:bodyPr>
          <a:lstStyle/>
          <a:p>
            <a:pPr algn="ctr"/>
            <a:r>
              <a:rPr lang="en-US" sz="6000" b="1" cap="none" spc="0" dirty="0">
                <a:ln w="0"/>
                <a:solidFill>
                  <a:schemeClr val="bg1"/>
                </a:solidFill>
              </a:rPr>
              <a:t>Why Career </a:t>
            </a:r>
            <a:r>
              <a:rPr lang="en-US" sz="6000" b="1" dirty="0">
                <a:ln w="0"/>
                <a:solidFill>
                  <a:schemeClr val="bg1"/>
                </a:solidFill>
              </a:rPr>
              <a:t>T</a:t>
            </a:r>
            <a:r>
              <a:rPr lang="en-US" sz="6000" b="1" cap="none" spc="0" dirty="0">
                <a:ln w="0"/>
                <a:solidFill>
                  <a:schemeClr val="bg1"/>
                </a:solidFill>
              </a:rPr>
              <a:t>echnical Education?</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60FA1F75-D532-4557-82B5-36E3AB9A8AF0}"/>
              </a:ext>
            </a:extLst>
          </p:cNvPr>
          <p:cNvPicPr>
            <a:picLocks noChangeAspect="1"/>
          </p:cNvPicPr>
          <p:nvPr/>
        </p:nvPicPr>
        <p:blipFill>
          <a:blip r:embed="rId4"/>
          <a:stretch>
            <a:fillRect/>
          </a:stretch>
        </p:blipFill>
        <p:spPr>
          <a:xfrm>
            <a:off x="10599576" y="5575549"/>
            <a:ext cx="1505196" cy="1505196"/>
          </a:xfrm>
          <a:prstGeom prst="rect">
            <a:avLst/>
          </a:prstGeom>
        </p:spPr>
      </p:pic>
    </p:spTree>
    <p:extLst>
      <p:ext uri="{BB962C8B-B14F-4D97-AF65-F5344CB8AC3E}">
        <p14:creationId xmlns:p14="http://schemas.microsoft.com/office/powerpoint/2010/main" val="3060980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2581526" y="117446"/>
            <a:ext cx="6502101" cy="1077218"/>
          </a:xfrm>
          <a:prstGeom prst="rect">
            <a:avLst/>
          </a:prstGeom>
          <a:noFill/>
        </p:spPr>
        <p:txBody>
          <a:bodyPr wrap="none" lIns="91440" tIns="45720" rIns="91440" bIns="45720">
            <a:spAutoFit/>
          </a:bodyPr>
          <a:lstStyle/>
          <a:p>
            <a:pPr algn="ctr"/>
            <a:r>
              <a:rPr lang="en-US" sz="6400" b="1" cap="none" spc="0" dirty="0">
                <a:ln w="0"/>
                <a:solidFill>
                  <a:schemeClr val="bg1"/>
                </a:solidFill>
              </a:rPr>
              <a:t>CTE K-12 Snapshot</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569168" y="1512413"/>
            <a:ext cx="5526832" cy="3016210"/>
          </a:xfrm>
          <a:prstGeom prst="rect">
            <a:avLst/>
          </a:prstGeom>
          <a:noFill/>
        </p:spPr>
        <p:txBody>
          <a:bodyPr wrap="square" rtlCol="0">
            <a:spAutoFit/>
          </a:bodyPr>
          <a:lstStyle/>
          <a:p>
            <a:r>
              <a:rPr lang="en-US" sz="4000" b="1" dirty="0">
                <a:solidFill>
                  <a:srgbClr val="00FF00"/>
                </a:solidFill>
              </a:rPr>
              <a:t>2020-2021</a:t>
            </a:r>
          </a:p>
          <a:p>
            <a:r>
              <a:rPr lang="en-US" sz="2400" dirty="0">
                <a:solidFill>
                  <a:schemeClr val="bg1"/>
                </a:solidFill>
              </a:rPr>
              <a:t>Digital Tools Earned K-5: 251</a:t>
            </a:r>
          </a:p>
          <a:p>
            <a:r>
              <a:rPr lang="en-US" sz="2400" dirty="0">
                <a:solidFill>
                  <a:schemeClr val="bg1"/>
                </a:solidFill>
              </a:rPr>
              <a:t>Digital Tools Earned 6-8: 2545</a:t>
            </a:r>
          </a:p>
          <a:p>
            <a:r>
              <a:rPr lang="en-US" sz="2400" dirty="0">
                <a:solidFill>
                  <a:schemeClr val="bg1"/>
                </a:solidFill>
              </a:rPr>
              <a:t>Industry Certifications Earned 6-12: 1045</a:t>
            </a:r>
          </a:p>
          <a:p>
            <a:r>
              <a:rPr lang="en-US" sz="2400" dirty="0">
                <a:solidFill>
                  <a:srgbClr val="FF0000"/>
                </a:solidFill>
              </a:rPr>
              <a:t>Total Bonus Funding: $868,708.00 </a:t>
            </a:r>
          </a:p>
          <a:p>
            <a:endParaRPr lang="en-US" dirty="0">
              <a:solidFill>
                <a:srgbClr val="FFFF00"/>
              </a:solidFill>
            </a:endParaRPr>
          </a:p>
          <a:p>
            <a:endParaRPr lang="en-US" dirty="0">
              <a:solidFill>
                <a:srgbClr val="FFFF00"/>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52759E25-FCCC-4B1E-BB40-F4B06E727A83}"/>
              </a:ext>
            </a:extLst>
          </p:cNvPr>
          <p:cNvSpPr txBox="1"/>
          <p:nvPr/>
        </p:nvSpPr>
        <p:spPr>
          <a:xfrm>
            <a:off x="5872295" y="1512413"/>
            <a:ext cx="6228078" cy="3431709"/>
          </a:xfrm>
          <a:prstGeom prst="rect">
            <a:avLst/>
          </a:prstGeom>
          <a:noFill/>
        </p:spPr>
        <p:txBody>
          <a:bodyPr wrap="square" rtlCol="0">
            <a:spAutoFit/>
          </a:bodyPr>
          <a:lstStyle/>
          <a:p>
            <a:r>
              <a:rPr lang="en-US" sz="4000" b="1" dirty="0">
                <a:solidFill>
                  <a:srgbClr val="00B0F0"/>
                </a:solidFill>
              </a:rPr>
              <a:t>2021-2022</a:t>
            </a:r>
          </a:p>
          <a:p>
            <a:r>
              <a:rPr lang="en-US" sz="2400" dirty="0">
                <a:solidFill>
                  <a:schemeClr val="bg1"/>
                </a:solidFill>
              </a:rPr>
              <a:t>Digital Tools Earned K-5: 1372</a:t>
            </a:r>
          </a:p>
          <a:p>
            <a:r>
              <a:rPr lang="en-US" sz="2400" dirty="0">
                <a:solidFill>
                  <a:schemeClr val="bg1"/>
                </a:solidFill>
              </a:rPr>
              <a:t>Digital Tools Earned 6-8: 2748</a:t>
            </a:r>
          </a:p>
          <a:p>
            <a:r>
              <a:rPr lang="en-US" sz="2400" dirty="0">
                <a:solidFill>
                  <a:schemeClr val="bg1"/>
                </a:solidFill>
              </a:rPr>
              <a:t>Industry Certifications Earned 6-12: 1306</a:t>
            </a:r>
          </a:p>
          <a:p>
            <a:r>
              <a:rPr lang="en-US" sz="2400" i="1" dirty="0">
                <a:solidFill>
                  <a:srgbClr val="00FF00"/>
                </a:solidFill>
              </a:rPr>
              <a:t>*28 Different Industry Certifications Passed</a:t>
            </a:r>
          </a:p>
          <a:p>
            <a:r>
              <a:rPr lang="en-US" sz="2700" b="1" dirty="0">
                <a:solidFill>
                  <a:srgbClr val="FF0000"/>
                </a:solidFill>
              </a:rPr>
              <a:t>Anticipated Bonus Funding: $1,374,847.20 </a:t>
            </a:r>
          </a:p>
          <a:p>
            <a:endParaRPr lang="en-US" dirty="0">
              <a:solidFill>
                <a:srgbClr val="FFFF00"/>
              </a:solidFill>
            </a:endParaRPr>
          </a:p>
          <a:p>
            <a:endParaRPr lang="en-US" dirty="0">
              <a:solidFill>
                <a:srgbClr val="FFFF00"/>
              </a:solidFill>
            </a:endParaRPr>
          </a:p>
          <a:p>
            <a:endParaRPr lang="en-US" dirty="0">
              <a:solidFill>
                <a:schemeClr val="bg1"/>
              </a:solidFill>
            </a:endParaRPr>
          </a:p>
        </p:txBody>
      </p:sp>
      <p:pic>
        <p:nvPicPr>
          <p:cNvPr id="7" name="Picture 6">
            <a:extLst>
              <a:ext uri="{FF2B5EF4-FFF2-40B4-BE49-F238E27FC236}">
                <a16:creationId xmlns:a16="http://schemas.microsoft.com/office/drawing/2014/main" id="{56E03E14-EBEB-4E9C-A809-F54FF7FDDBD0}"/>
              </a:ext>
            </a:extLst>
          </p:cNvPr>
          <p:cNvPicPr>
            <a:picLocks noChangeAspect="1"/>
          </p:cNvPicPr>
          <p:nvPr/>
        </p:nvPicPr>
        <p:blipFill>
          <a:blip r:embed="rId3"/>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2127303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1515525" y="117446"/>
            <a:ext cx="8634095" cy="1077218"/>
          </a:xfrm>
          <a:prstGeom prst="rect">
            <a:avLst/>
          </a:prstGeom>
          <a:noFill/>
        </p:spPr>
        <p:txBody>
          <a:bodyPr wrap="none" lIns="91440" tIns="45720" rIns="91440" bIns="45720">
            <a:spAutoFit/>
          </a:bodyPr>
          <a:lstStyle/>
          <a:p>
            <a:pPr algn="ctr"/>
            <a:r>
              <a:rPr lang="en-US" sz="6400" b="1" cap="none" spc="0" dirty="0">
                <a:ln w="0"/>
                <a:solidFill>
                  <a:schemeClr val="bg1"/>
                </a:solidFill>
              </a:rPr>
              <a:t>CTE Course Substitutions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569168" y="1512413"/>
            <a:ext cx="10914418" cy="4154984"/>
          </a:xfrm>
          <a:prstGeom prst="rect">
            <a:avLst/>
          </a:prstGeom>
          <a:noFill/>
        </p:spPr>
        <p:txBody>
          <a:bodyPr wrap="square" rtlCol="0">
            <a:spAutoFit/>
          </a:bodyPr>
          <a:lstStyle/>
          <a:p>
            <a:r>
              <a:rPr lang="en-US" sz="2400" b="1" dirty="0">
                <a:solidFill>
                  <a:schemeClr val="bg1"/>
                </a:solidFill>
              </a:rPr>
              <a:t>Students with Disabilities: </a:t>
            </a:r>
          </a:p>
          <a:p>
            <a:r>
              <a:rPr lang="en-US" dirty="0">
                <a:solidFill>
                  <a:schemeClr val="bg1"/>
                </a:solidFill>
              </a:rPr>
              <a:t>Rule 6A-1.09963, Florida Administrative Code (F.A.C.), permits students with disabilities who are using one of the standard high school diploma options outlined in section 1003.4282(10), Florida Statutes, (F.S.), to substitute CTE courses with “content related” for English 4, one math, one science and one social studies credit (excluding Algebra 1, Geometry, Biology 1, and U.S. History). </a:t>
            </a:r>
            <a:r>
              <a:rPr lang="en-US" u="sng" dirty="0">
                <a:solidFill>
                  <a:srgbClr val="FFFF00"/>
                </a:solidFill>
              </a:rPr>
              <a:t>https://www.fldoe.org/core/fileparse.php/7571/urlt/ctesubstitutions.pdf</a:t>
            </a:r>
            <a:endParaRPr lang="en-US" dirty="0">
              <a:solidFill>
                <a:srgbClr val="FFFF00"/>
              </a:solidFill>
            </a:endParaRPr>
          </a:p>
          <a:p>
            <a:endParaRPr lang="en-US" dirty="0">
              <a:solidFill>
                <a:schemeClr val="bg1"/>
              </a:solidFill>
            </a:endParaRPr>
          </a:p>
          <a:p>
            <a:r>
              <a:rPr lang="en-US" u="sng" dirty="0">
                <a:solidFill>
                  <a:srgbClr val="FFFF00"/>
                </a:solidFill>
                <a:hlinkClick r:id="rId3">
                  <a:extLst>
                    <a:ext uri="{A12FA001-AC4F-418D-AE19-62706E023703}">
                      <ahyp:hlinkClr xmlns:ahyp="http://schemas.microsoft.com/office/drawing/2018/hyperlinkcolor" val="tx"/>
                    </a:ext>
                  </a:extLst>
                </a:hlinkClick>
              </a:rPr>
              <a:t>http://project10.info/Documents/CTE_Course_Sub_TA_brief-for_Posting_11.18.20_1.pdf</a:t>
            </a:r>
            <a:endParaRPr lang="en-US" dirty="0">
              <a:solidFill>
                <a:srgbClr val="FFFF00"/>
              </a:solidFill>
            </a:endParaRPr>
          </a:p>
          <a:p>
            <a:endParaRPr lang="en-US" dirty="0">
              <a:solidFill>
                <a:schemeClr val="bg1"/>
              </a:solidFill>
            </a:endParaRPr>
          </a:p>
          <a:p>
            <a:r>
              <a:rPr lang="en-US" sz="2400" b="1" dirty="0">
                <a:solidFill>
                  <a:schemeClr val="bg1"/>
                </a:solidFill>
              </a:rPr>
              <a:t>Graduation Requirements:</a:t>
            </a:r>
          </a:p>
          <a:p>
            <a:r>
              <a:rPr lang="en-US" dirty="0">
                <a:solidFill>
                  <a:schemeClr val="bg1"/>
                </a:solidFill>
              </a:rPr>
              <a:t>CTE Courses can fulfill the graduation designations for economics, equally rigorous science and practical art requirement. </a:t>
            </a:r>
            <a:r>
              <a:rPr lang="en-US" dirty="0">
                <a:solidFill>
                  <a:srgbClr val="FFFF00"/>
                </a:solidFill>
                <a:hlinkClick r:id="rId4">
                  <a:extLst>
                    <a:ext uri="{A12FA001-AC4F-418D-AE19-62706E023703}">
                      <ahyp:hlinkClr xmlns:ahyp="http://schemas.microsoft.com/office/drawing/2018/hyperlinkcolor" val="tx"/>
                    </a:ext>
                  </a:extLst>
                </a:hlinkClick>
              </a:rPr>
              <a:t>https://www.fldoe.org/academics/career-adult-edu/career-tech-edu/program-resources.stml</a:t>
            </a: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29C3F66E-A00A-4C4C-89C9-69CDEE46D3F8}"/>
              </a:ext>
            </a:extLst>
          </p:cNvPr>
          <p:cNvPicPr>
            <a:picLocks noChangeAspect="1"/>
          </p:cNvPicPr>
          <p:nvPr/>
        </p:nvPicPr>
        <p:blipFill>
          <a:blip r:embed="rId5"/>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32983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4173894" y="5912673"/>
            <a:ext cx="6637887" cy="1655762"/>
          </a:xfrm>
        </p:spPr>
        <p:txBody>
          <a:bodyPr>
            <a:normAutofit/>
          </a:bodyPr>
          <a:lstStyle/>
          <a:p>
            <a:r>
              <a:rPr lang="en-US" sz="1600" u="sng" dirty="0">
                <a:solidFill>
                  <a:srgbClr val="FFFF00"/>
                </a:solidFill>
                <a:hlinkClick r:id="rId2" tooltip="http://www.fldoe.org/academics/career-adult-edu/career-technical-edu-agreements/industry-certification.stml">
                  <a:extLst>
                    <a:ext uri="{A12FA001-AC4F-418D-AE19-62706E023703}">
                      <ahyp:hlinkClr xmlns:ahyp="http://schemas.microsoft.com/office/drawing/2018/hyperlinkcolor" val="tx"/>
                    </a:ext>
                  </a:extLst>
                </a:hlinkClick>
              </a:rPr>
              <a:t>http://www.fldoe.org/academics/career-adult-edu/career-technical-edu-agreements/industry-certification.stml</a:t>
            </a:r>
            <a:r>
              <a:rPr lang="en-US" sz="1600" dirty="0">
                <a:solidFill>
                  <a:srgbClr val="FFFF00"/>
                </a:solidFill>
              </a:rPr>
              <a:t>.</a:t>
            </a:r>
          </a:p>
        </p:txBody>
      </p:sp>
      <p:sp>
        <p:nvSpPr>
          <p:cNvPr id="4" name="Rectangle 3">
            <a:extLst>
              <a:ext uri="{FF2B5EF4-FFF2-40B4-BE49-F238E27FC236}">
                <a16:creationId xmlns:a16="http://schemas.microsoft.com/office/drawing/2014/main" id="{0C234EE6-6D26-40AF-B035-22132F52D027}"/>
              </a:ext>
            </a:extLst>
          </p:cNvPr>
          <p:cNvSpPr/>
          <p:nvPr/>
        </p:nvSpPr>
        <p:spPr>
          <a:xfrm>
            <a:off x="1070530" y="117446"/>
            <a:ext cx="9524082" cy="1077218"/>
          </a:xfrm>
          <a:prstGeom prst="rect">
            <a:avLst/>
          </a:prstGeom>
          <a:noFill/>
        </p:spPr>
        <p:txBody>
          <a:bodyPr wrap="none" lIns="91440" tIns="45720" rIns="91440" bIns="45720">
            <a:spAutoFit/>
          </a:bodyPr>
          <a:lstStyle/>
          <a:p>
            <a:pPr algn="ctr"/>
            <a:r>
              <a:rPr lang="en-US" sz="6400" b="1" cap="none" spc="0" dirty="0">
                <a:ln w="0"/>
                <a:solidFill>
                  <a:schemeClr val="bg1"/>
                </a:solidFill>
              </a:rPr>
              <a:t>Industry Cert. Substitutions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662474" y="1241663"/>
            <a:ext cx="10821112" cy="3693319"/>
          </a:xfrm>
          <a:prstGeom prst="rect">
            <a:avLst/>
          </a:prstGeom>
          <a:noFill/>
        </p:spPr>
        <p:txBody>
          <a:bodyPr wrap="square" rtlCol="0">
            <a:spAutoFit/>
          </a:bodyPr>
          <a:lstStyle/>
          <a:p>
            <a:r>
              <a:rPr lang="en-US" dirty="0">
                <a:solidFill>
                  <a:schemeClr val="bg1"/>
                </a:solidFill>
              </a:rPr>
              <a:t>Industry Certification Mathematics and Science Substitutions – s. 1003.4282(3)(b) and (c), F.S.</a:t>
            </a:r>
          </a:p>
          <a:p>
            <a:r>
              <a:rPr lang="en-US" dirty="0">
                <a:solidFill>
                  <a:schemeClr val="bg1"/>
                </a:solidFill>
              </a:rPr>
              <a:t> </a:t>
            </a:r>
          </a:p>
          <a:p>
            <a:pPr marL="285750" indent="-285750">
              <a:buFont typeface="Arial" panose="020B0604020202020204" pitchFamily="34" charset="0"/>
              <a:buChar char="•"/>
            </a:pPr>
            <a:r>
              <a:rPr lang="en-US" dirty="0">
                <a:solidFill>
                  <a:schemeClr val="bg1"/>
                </a:solidFill>
              </a:rPr>
              <a:t>A student who earns an industry certification for which there is a statewide college-credit articulation agreement approved by the State Board of Education may substitute the certification for two mathematics credits, except for Algebra 1 and Geometry.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 student who earns an industry certification for which there is a statewide college-credit articulation agreement approved by the State Board of Education may substitute the certification for up to one science credit, except for Biology 1.</a:t>
            </a:r>
            <a:r>
              <a:rPr lang="en-US" dirty="0"/>
              <a:t> </a:t>
            </a:r>
          </a:p>
          <a:p>
            <a:pPr marL="285750" indent="-285750">
              <a:buFont typeface="Arial" panose="020B0604020202020204" pitchFamily="34" charset="0"/>
              <a:buChar char="•"/>
            </a:pPr>
            <a:endParaRPr lang="en-US" dirty="0"/>
          </a:p>
          <a:p>
            <a:r>
              <a:rPr lang="en-US" i="1" dirty="0">
                <a:solidFill>
                  <a:schemeClr val="bg1"/>
                </a:solidFill>
              </a:rPr>
              <a:t>     One qualifying industry certification attainment equates to one substitution credit. A student would need 	to </a:t>
            </a:r>
          </a:p>
          <a:p>
            <a:r>
              <a:rPr lang="en-US" i="1" dirty="0">
                <a:solidFill>
                  <a:schemeClr val="bg1"/>
                </a:solidFill>
              </a:rPr>
              <a:t>     earn three distinct industry certifications to earn the maximum of three substitution credits (two in    </a:t>
            </a:r>
          </a:p>
          <a:p>
            <a:r>
              <a:rPr lang="en-US" i="1" dirty="0">
                <a:solidFill>
                  <a:schemeClr val="bg1"/>
                </a:solidFill>
              </a:rPr>
              <a:t>     mathematics and one in science). </a:t>
            </a:r>
          </a:p>
        </p:txBody>
      </p:sp>
      <p:pic>
        <p:nvPicPr>
          <p:cNvPr id="6" name="Picture 5">
            <a:extLst>
              <a:ext uri="{FF2B5EF4-FFF2-40B4-BE49-F238E27FC236}">
                <a16:creationId xmlns:a16="http://schemas.microsoft.com/office/drawing/2014/main" id="{1F1BB68E-8580-4522-9537-21D1633E1D46}"/>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413490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114187" y="4760927"/>
            <a:ext cx="8704026" cy="1567543"/>
          </a:xfrm>
        </p:spPr>
        <p:txBody>
          <a:bodyPr>
            <a:normAutofit fontScale="92500" lnSpcReduction="10000"/>
          </a:bodyPr>
          <a:lstStyle/>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r>
              <a:rPr lang="en-US" sz="1600" u="sng" dirty="0">
                <a:solidFill>
                  <a:srgbClr val="FFFF00"/>
                </a:solidFill>
                <a:hlinkClick r:id="rId2">
                  <a:extLst>
                    <a:ext uri="{A12FA001-AC4F-418D-AE19-62706E023703}">
                      <ahyp:hlinkClr xmlns:ahyp="http://schemas.microsoft.com/office/drawing/2018/hyperlinkcolor" val="tx"/>
                    </a:ext>
                  </a:extLst>
                </a:hlinkClick>
              </a:rPr>
              <a:t>https://www.fldoe.org/core/fileparse.php/7764/urlt/SecondaryStudentProgressionFAQ.pdf</a:t>
            </a:r>
            <a:endParaRPr lang="en-US" sz="1600" u="sng" dirty="0">
              <a:solidFill>
                <a:srgbClr val="FFFF00"/>
              </a:solidFill>
            </a:endParaRPr>
          </a:p>
          <a:p>
            <a:endParaRPr lang="en-US" sz="1600" u="sng" dirty="0">
              <a:solidFill>
                <a:srgbClr val="FFFF00"/>
              </a:solidFill>
            </a:endParaRPr>
          </a:p>
          <a:p>
            <a:r>
              <a:rPr lang="en-US" sz="1600" dirty="0"/>
              <a:t> </a:t>
            </a:r>
            <a:endParaRPr lang="en-US" sz="1600" dirty="0">
              <a:solidFill>
                <a:srgbClr val="FFFF00"/>
              </a:solidFill>
            </a:endParaRPr>
          </a:p>
        </p:txBody>
      </p:sp>
      <p:sp>
        <p:nvSpPr>
          <p:cNvPr id="4" name="Rectangle 3">
            <a:extLst>
              <a:ext uri="{FF2B5EF4-FFF2-40B4-BE49-F238E27FC236}">
                <a16:creationId xmlns:a16="http://schemas.microsoft.com/office/drawing/2014/main" id="{0C234EE6-6D26-40AF-B035-22132F52D027}"/>
              </a:ext>
            </a:extLst>
          </p:cNvPr>
          <p:cNvSpPr/>
          <p:nvPr/>
        </p:nvSpPr>
        <p:spPr>
          <a:xfrm>
            <a:off x="453422" y="117446"/>
            <a:ext cx="11523412" cy="1077218"/>
          </a:xfrm>
          <a:prstGeom prst="rect">
            <a:avLst/>
          </a:prstGeom>
          <a:noFill/>
        </p:spPr>
        <p:txBody>
          <a:bodyPr wrap="none" lIns="91440" tIns="45720" rIns="91440" bIns="45720">
            <a:spAutoFit/>
          </a:bodyPr>
          <a:lstStyle/>
          <a:p>
            <a:pPr algn="ctr"/>
            <a:r>
              <a:rPr lang="en-US" sz="6400" b="1" cap="none" spc="0" dirty="0">
                <a:ln w="0"/>
                <a:solidFill>
                  <a:schemeClr val="bg1"/>
                </a:solidFill>
              </a:rPr>
              <a:t>Industry Cert. Substitutions Cont</a:t>
            </a:r>
            <a:r>
              <a:rPr lang="en-US" sz="6400" b="1" dirty="0">
                <a:ln w="0"/>
                <a:solidFill>
                  <a:schemeClr val="bg1"/>
                </a:solidFill>
              </a:rPr>
              <a:t>.</a:t>
            </a:r>
            <a:endParaRPr lang="en-US" sz="6400" b="1" cap="none" spc="0" dirty="0">
              <a:ln w="0"/>
              <a:solidFill>
                <a:schemeClr val="bg1"/>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662474" y="1241663"/>
            <a:ext cx="10821112" cy="2862322"/>
          </a:xfrm>
          <a:prstGeom prst="rect">
            <a:avLst/>
          </a:prstGeom>
          <a:noFill/>
        </p:spPr>
        <p:txBody>
          <a:bodyPr wrap="square" rtlCol="0">
            <a:spAutoFit/>
          </a:bodyPr>
          <a:lstStyle/>
          <a:p>
            <a:r>
              <a:rPr lang="en-US" dirty="0">
                <a:solidFill>
                  <a:schemeClr val="bg1"/>
                </a:solidFill>
              </a:rPr>
              <a:t>Course substitution options related to mathematics and science include the following: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An identified computer science credit may substitute for up to one credit of the mathematics requirement, with the exception of Algebra 1 and Geometry (s. 1003.4282(3)(b)3., F.S.).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An identified computer science credit may substitute for up to one credit of the science requirement, with the exception of Biology 1 ( s. 1003.4282(3)(c)3., F.S.).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An identified industry certification in 3D rapid prototype printing may satisfy up to two credits of the mathematics requirements, with the exception of Algebra 1 (s. 1003.4282(3)(b)3., F.S.). </a:t>
            </a:r>
            <a:endParaRPr lang="en-US" i="1" dirty="0">
              <a:solidFill>
                <a:schemeClr val="bg1"/>
              </a:solidFill>
            </a:endParaRPr>
          </a:p>
        </p:txBody>
      </p:sp>
      <p:pic>
        <p:nvPicPr>
          <p:cNvPr id="6" name="Picture 5">
            <a:extLst>
              <a:ext uri="{FF2B5EF4-FFF2-40B4-BE49-F238E27FC236}">
                <a16:creationId xmlns:a16="http://schemas.microsoft.com/office/drawing/2014/main" id="{AC09DF88-2F82-49F0-A067-FADE42DE5B24}"/>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212475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4173894" y="5912673"/>
            <a:ext cx="6637887" cy="1655762"/>
          </a:xfrm>
        </p:spPr>
        <p:txBody>
          <a:bodyPr>
            <a:normAutofit/>
          </a:bodyPr>
          <a:lstStyle/>
          <a:p>
            <a:r>
              <a:rPr lang="en-US" sz="1600" u="sng" dirty="0">
                <a:solidFill>
                  <a:srgbClr val="FFFF00"/>
                </a:solidFill>
              </a:rPr>
              <a:t>https://www.fldoe.org/academics/career-adult-edu/career-tech-edu/pathways-option.stml</a:t>
            </a:r>
            <a:endParaRPr lang="en-US" sz="1600" dirty="0">
              <a:solidFill>
                <a:srgbClr val="FFFF00"/>
              </a:solidFill>
            </a:endParaRPr>
          </a:p>
        </p:txBody>
      </p:sp>
      <p:sp>
        <p:nvSpPr>
          <p:cNvPr id="4" name="Rectangle 3">
            <a:extLst>
              <a:ext uri="{FF2B5EF4-FFF2-40B4-BE49-F238E27FC236}">
                <a16:creationId xmlns:a16="http://schemas.microsoft.com/office/drawing/2014/main" id="{0C234EE6-6D26-40AF-B035-22132F52D027}"/>
              </a:ext>
            </a:extLst>
          </p:cNvPr>
          <p:cNvSpPr/>
          <p:nvPr/>
        </p:nvSpPr>
        <p:spPr>
          <a:xfrm>
            <a:off x="270797" y="117446"/>
            <a:ext cx="11123559" cy="1077218"/>
          </a:xfrm>
          <a:prstGeom prst="rect">
            <a:avLst/>
          </a:prstGeom>
          <a:noFill/>
        </p:spPr>
        <p:txBody>
          <a:bodyPr wrap="none" lIns="91440" tIns="45720" rIns="91440" bIns="45720">
            <a:spAutoFit/>
          </a:bodyPr>
          <a:lstStyle/>
          <a:p>
            <a:pPr algn="ctr"/>
            <a:r>
              <a:rPr lang="en-US" sz="6400" b="1" cap="none" spc="0" dirty="0">
                <a:ln w="0"/>
                <a:solidFill>
                  <a:schemeClr val="bg1"/>
                </a:solidFill>
              </a:rPr>
              <a:t>CTE Graduation Pathway Option</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569167" y="1120360"/>
            <a:ext cx="11123559" cy="5339923"/>
          </a:xfrm>
          <a:prstGeom prst="rect">
            <a:avLst/>
          </a:prstGeom>
          <a:noFill/>
        </p:spPr>
        <p:txBody>
          <a:bodyPr wrap="square" rtlCol="0">
            <a:spAutoFit/>
          </a:bodyPr>
          <a:lstStyle/>
          <a:p>
            <a:r>
              <a:rPr lang="en-US" sz="1700" dirty="0">
                <a:solidFill>
                  <a:schemeClr val="bg1"/>
                </a:solidFill>
              </a:rPr>
              <a:t>Beginning with the 2019-2020 school year, a student may earn a standard high school diploma through the Career and Technical Education (CTE) pathway option. To earn a standard high school diploma through this pathway option, a student must:</a:t>
            </a:r>
          </a:p>
          <a:p>
            <a:pPr marL="285750" indent="-285750">
              <a:buFont typeface="Arial" panose="020B0604020202020204" pitchFamily="34" charset="0"/>
              <a:buChar char="•"/>
            </a:pPr>
            <a:r>
              <a:rPr lang="en-US" sz="1700" dirty="0">
                <a:solidFill>
                  <a:schemeClr val="bg1"/>
                </a:solidFill>
              </a:rPr>
              <a:t>Successfully complete a minimum of 18 credits.</a:t>
            </a:r>
          </a:p>
          <a:p>
            <a:pPr marL="285750" indent="-285750">
              <a:buFont typeface="Arial" panose="020B0604020202020204" pitchFamily="34" charset="0"/>
              <a:buChar char="•"/>
            </a:pPr>
            <a:r>
              <a:rPr lang="en-US" sz="1700" dirty="0">
                <a:solidFill>
                  <a:schemeClr val="bg1"/>
                </a:solidFill>
              </a:rPr>
              <a:t>Have a minimum, cumulative GPA of at least a 2.0 on a 4.0 scale.</a:t>
            </a:r>
          </a:p>
          <a:p>
            <a:pPr marL="285750" indent="-285750">
              <a:buFont typeface="Arial" panose="020B0604020202020204" pitchFamily="34" charset="0"/>
              <a:buChar char="•"/>
            </a:pPr>
            <a:r>
              <a:rPr lang="en-US" sz="1700" dirty="0">
                <a:solidFill>
                  <a:schemeClr val="bg1"/>
                </a:solidFill>
              </a:rPr>
              <a:t>Meet the requirements of  </a:t>
            </a:r>
          </a:p>
          <a:p>
            <a:pPr marL="742950" lvl="1" indent="-285750">
              <a:buFont typeface="Arial" panose="020B0604020202020204" pitchFamily="34" charset="0"/>
              <a:buChar char="•"/>
            </a:pPr>
            <a:r>
              <a:rPr lang="en-US" sz="1700" dirty="0">
                <a:solidFill>
                  <a:schemeClr val="bg1"/>
                </a:solidFill>
              </a:rPr>
              <a:t>4 English credits (including the statewide grade 10 Reading assessment or the grade 10 ELA assessment, or earn a concordant score)</a:t>
            </a:r>
          </a:p>
          <a:p>
            <a:pPr marL="742950" lvl="1" indent="-285750">
              <a:buFont typeface="Arial" panose="020B0604020202020204" pitchFamily="34" charset="0"/>
              <a:buChar char="•"/>
            </a:pPr>
            <a:r>
              <a:rPr lang="en-US" sz="1700" dirty="0">
                <a:solidFill>
                  <a:schemeClr val="bg1"/>
                </a:solidFill>
              </a:rPr>
              <a:t>4 Math credits (including the statewide Algebra I EOC assessment, or earn a comparative score)</a:t>
            </a:r>
          </a:p>
          <a:p>
            <a:pPr marL="742950" lvl="1" indent="-285750">
              <a:buFont typeface="Arial" panose="020B0604020202020204" pitchFamily="34" charset="0"/>
              <a:buChar char="•"/>
            </a:pPr>
            <a:r>
              <a:rPr lang="en-US" sz="1700" dirty="0">
                <a:solidFill>
                  <a:schemeClr val="bg1"/>
                </a:solidFill>
              </a:rPr>
              <a:t>3 Science credits</a:t>
            </a:r>
          </a:p>
          <a:p>
            <a:pPr marL="742950" lvl="1" indent="-285750">
              <a:buFont typeface="Arial" panose="020B0604020202020204" pitchFamily="34" charset="0"/>
              <a:buChar char="•"/>
            </a:pPr>
            <a:r>
              <a:rPr lang="en-US" sz="1700" dirty="0">
                <a:solidFill>
                  <a:schemeClr val="bg1"/>
                </a:solidFill>
              </a:rPr>
              <a:t>3 Social studies credits</a:t>
            </a:r>
          </a:p>
          <a:p>
            <a:pPr marL="285750" indent="-285750">
              <a:buFont typeface="Arial" panose="020B0604020202020204" pitchFamily="34" charset="0"/>
              <a:buChar char="•"/>
            </a:pPr>
            <a:r>
              <a:rPr lang="en-US" sz="1700" dirty="0">
                <a:solidFill>
                  <a:schemeClr val="bg1"/>
                </a:solidFill>
              </a:rPr>
              <a:t>Complete two credits in career and technical education. The courses must result in a program completion and an industry certification. </a:t>
            </a:r>
          </a:p>
          <a:p>
            <a:pPr marL="285750" indent="-285750">
              <a:buFont typeface="Arial" panose="020B0604020202020204" pitchFamily="34" charset="0"/>
              <a:buChar char="•"/>
            </a:pPr>
            <a:r>
              <a:rPr lang="en-US" sz="1700" dirty="0">
                <a:solidFill>
                  <a:schemeClr val="bg1"/>
                </a:solidFill>
              </a:rPr>
              <a:t>Complete two credits in work-based learning programs. A student may substitute up to two credits of electives, including one-half credit in financial literacy, for work-based learning program courses to fulfill this requirement. </a:t>
            </a:r>
          </a:p>
          <a:p>
            <a:endParaRPr lang="en-US" sz="1700" dirty="0">
              <a:solidFill>
                <a:schemeClr val="bg1"/>
              </a:solidFill>
            </a:endParaRPr>
          </a:p>
          <a:p>
            <a:pPr algn="ctr"/>
            <a:r>
              <a:rPr lang="en-US" sz="1500" i="1" dirty="0">
                <a:solidFill>
                  <a:srgbClr val="FF0000"/>
                </a:solidFill>
              </a:rPr>
              <a:t>Each district school board must incorporate the CTE pathway option into the student progression plan required under </a:t>
            </a:r>
            <a:r>
              <a:rPr lang="en-US" sz="1500" i="1" u="sng" dirty="0">
                <a:solidFill>
                  <a:srgbClr val="FF0000"/>
                </a:solidFill>
                <a:hlinkClick r:id="rId3" tooltip="The 2018 Florida Statutes - s. 1008.25">
                  <a:extLst>
                    <a:ext uri="{A12FA001-AC4F-418D-AE19-62706E023703}">
                      <ahyp:hlinkClr xmlns:ahyp="http://schemas.microsoft.com/office/drawing/2018/hyperlinkcolor" val="tx"/>
                    </a:ext>
                  </a:extLst>
                </a:hlinkClick>
              </a:rPr>
              <a:t>s. 1008.25</a:t>
            </a:r>
            <a:r>
              <a:rPr lang="en-US" sz="1500" i="1" dirty="0">
                <a:solidFill>
                  <a:srgbClr val="FF0000"/>
                </a:solidFill>
              </a:rPr>
              <a:t>. </a:t>
            </a:r>
          </a:p>
          <a:p>
            <a:endParaRPr lang="en-US" dirty="0">
              <a:solidFill>
                <a:schemeClr val="bg1"/>
              </a:solidFill>
            </a:endParaRPr>
          </a:p>
          <a:p>
            <a:endParaRPr lang="en-US" dirty="0">
              <a:solidFill>
                <a:srgbClr val="FFFF00"/>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3CB0BDFC-A683-4F9D-AF77-21227BB6E45F}"/>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316692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3956643" y="5717598"/>
            <a:ext cx="6637887" cy="1655762"/>
          </a:xfrm>
        </p:spPr>
        <p:txBody>
          <a:bodyPr>
            <a:normAutofit/>
          </a:bodyPr>
          <a:lstStyle/>
          <a:p>
            <a:r>
              <a:rPr lang="en-US" sz="1600" u="sng" dirty="0">
                <a:solidFill>
                  <a:srgbClr val="FFFF00"/>
                </a:solidFill>
              </a:rPr>
              <a:t>https://www.livelytech.com/students/dual-enrollment/</a:t>
            </a:r>
          </a:p>
          <a:p>
            <a:r>
              <a:rPr lang="en-US" sz="1600" u="sng" dirty="0">
                <a:solidFill>
                  <a:srgbClr val="FFFF00"/>
                </a:solidFill>
              </a:rPr>
              <a:t>https://www.fldoe.org/core/fileparse.php/5421/urlt/CareerTechList1920.pdf</a:t>
            </a:r>
            <a:endParaRPr lang="en-US" sz="1600" dirty="0">
              <a:solidFill>
                <a:srgbClr val="FFFF00"/>
              </a:solidFill>
            </a:endParaRPr>
          </a:p>
        </p:txBody>
      </p:sp>
      <p:sp>
        <p:nvSpPr>
          <p:cNvPr id="4" name="Rectangle 3">
            <a:extLst>
              <a:ext uri="{FF2B5EF4-FFF2-40B4-BE49-F238E27FC236}">
                <a16:creationId xmlns:a16="http://schemas.microsoft.com/office/drawing/2014/main" id="{0C234EE6-6D26-40AF-B035-22132F52D027}"/>
              </a:ext>
            </a:extLst>
          </p:cNvPr>
          <p:cNvSpPr/>
          <p:nvPr/>
        </p:nvSpPr>
        <p:spPr>
          <a:xfrm>
            <a:off x="1673238" y="117446"/>
            <a:ext cx="8318688" cy="1077218"/>
          </a:xfrm>
          <a:prstGeom prst="rect">
            <a:avLst/>
          </a:prstGeom>
          <a:noFill/>
        </p:spPr>
        <p:txBody>
          <a:bodyPr wrap="none" lIns="91440" tIns="45720" rIns="91440" bIns="45720">
            <a:spAutoFit/>
          </a:bodyPr>
          <a:lstStyle/>
          <a:p>
            <a:pPr algn="ctr"/>
            <a:r>
              <a:rPr lang="en-US" sz="6400" b="1" cap="none" spc="0" dirty="0">
                <a:ln w="0"/>
                <a:solidFill>
                  <a:schemeClr val="bg1"/>
                </a:solidFill>
              </a:rPr>
              <a:t>Career Dual Enrollment </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569167" y="1120360"/>
            <a:ext cx="11123559" cy="646331"/>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3CB0BDFC-A683-4F9D-AF77-21227BB6E45F}"/>
              </a:ext>
            </a:extLst>
          </p:cNvPr>
          <p:cNvPicPr>
            <a:picLocks noChangeAspect="1"/>
          </p:cNvPicPr>
          <p:nvPr/>
        </p:nvPicPr>
        <p:blipFill>
          <a:blip r:embed="rId3"/>
          <a:stretch>
            <a:fillRect/>
          </a:stretch>
        </p:blipFill>
        <p:spPr>
          <a:xfrm>
            <a:off x="10594530" y="5575549"/>
            <a:ext cx="1505843" cy="1505843"/>
          </a:xfrm>
          <a:prstGeom prst="rect">
            <a:avLst/>
          </a:prstGeom>
        </p:spPr>
      </p:pic>
      <p:sp>
        <p:nvSpPr>
          <p:cNvPr id="2" name="TextBox 1">
            <a:extLst>
              <a:ext uri="{FF2B5EF4-FFF2-40B4-BE49-F238E27FC236}">
                <a16:creationId xmlns:a16="http://schemas.microsoft.com/office/drawing/2014/main" id="{AF5F062B-C287-4E7B-8D29-E2C0DF830141}"/>
              </a:ext>
            </a:extLst>
          </p:cNvPr>
          <p:cNvSpPr txBox="1"/>
          <p:nvPr/>
        </p:nvSpPr>
        <p:spPr>
          <a:xfrm>
            <a:off x="738231" y="1543574"/>
            <a:ext cx="10954495" cy="3970318"/>
          </a:xfrm>
          <a:prstGeom prst="rect">
            <a:avLst/>
          </a:prstGeom>
          <a:noFill/>
        </p:spPr>
        <p:txBody>
          <a:bodyPr wrap="square" rtlCol="0">
            <a:spAutoFit/>
          </a:bodyPr>
          <a:lstStyle/>
          <a:p>
            <a:r>
              <a:rPr lang="en-US" dirty="0">
                <a:solidFill>
                  <a:schemeClr val="bg1"/>
                </a:solidFill>
              </a:rPr>
              <a:t>Career Dual Enrollment (CDE) is an option for high school students to enroll in post-secondary courses to earn elective credit toward high school graduation requirements and to receive hours toward a career and technical post-secondary program certificate.</a:t>
            </a:r>
          </a:p>
          <a:p>
            <a:endParaRPr lang="en-US" dirty="0">
              <a:solidFill>
                <a:schemeClr val="bg1"/>
              </a:solidFill>
            </a:endParaRPr>
          </a:p>
          <a:p>
            <a:r>
              <a:rPr lang="en-US" dirty="0">
                <a:solidFill>
                  <a:schemeClr val="bg1"/>
                </a:solidFill>
              </a:rPr>
              <a:t>CDE includes courses offered through career certificate (clock hour) programs and career associate degree programs (e.g., Associate of Science). The high school credits are awarded upon completion of the postsecondary course.</a:t>
            </a:r>
          </a:p>
          <a:p>
            <a:endParaRPr lang="en-US" dirty="0">
              <a:solidFill>
                <a:schemeClr val="bg1"/>
              </a:solidFill>
            </a:endParaRPr>
          </a:p>
          <a:p>
            <a:r>
              <a:rPr lang="en-US" i="1" dirty="0">
                <a:solidFill>
                  <a:schemeClr val="bg1"/>
                </a:solidFill>
              </a:rPr>
              <a:t>For Career Certificate clock hour courses taken through dual enrollment, the following methodology must be used for the awarding of high school credits: 0.5 high school credit for each 75 hours in the course rounded down to the nearest 0.5 credit.</a:t>
            </a:r>
          </a:p>
          <a:p>
            <a:endParaRPr lang="en-US" i="1" dirty="0">
              <a:solidFill>
                <a:schemeClr val="bg1"/>
              </a:solidFill>
            </a:endParaRPr>
          </a:p>
          <a:p>
            <a:r>
              <a:rPr lang="en-US" dirty="0">
                <a:solidFill>
                  <a:schemeClr val="bg1"/>
                </a:solidFill>
              </a:rPr>
              <a:t>Lively Technical College (LTC) offers CDE options on high school campuses and on the main LTC campus. </a:t>
            </a:r>
          </a:p>
          <a:p>
            <a:endParaRPr lang="en-US" dirty="0">
              <a:solidFill>
                <a:schemeClr val="bg1"/>
              </a:solidFill>
            </a:endParaRPr>
          </a:p>
        </p:txBody>
      </p:sp>
    </p:spTree>
    <p:extLst>
      <p:ext uri="{BB962C8B-B14F-4D97-AF65-F5344CB8AC3E}">
        <p14:creationId xmlns:p14="http://schemas.microsoft.com/office/powerpoint/2010/main" val="2274176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247-4716-457B-A104-C92B56870C0D}"/>
              </a:ext>
            </a:extLst>
          </p:cNvPr>
          <p:cNvSpPr>
            <a:spLocks noGrp="1"/>
          </p:cNvSpPr>
          <p:nvPr>
            <p:ph type="ctrTitle"/>
          </p:nvPr>
        </p:nvSpPr>
        <p:spPr>
          <a:xfrm>
            <a:off x="634738" y="3486297"/>
            <a:ext cx="11140493" cy="2387600"/>
          </a:xfrm>
        </p:spPr>
        <p:txBody>
          <a:bodyPr>
            <a:noAutofit/>
          </a:bodyPr>
          <a:lstStyle/>
          <a:p>
            <a:pPr algn="l"/>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Master List of Resources</a:t>
            </a:r>
            <a:br>
              <a:rPr lang="en-US" sz="2000" dirty="0">
                <a:solidFill>
                  <a:schemeClr val="bg1"/>
                </a:solidFill>
              </a:rPr>
            </a:br>
            <a:r>
              <a:rPr lang="en-US" sz="2000" dirty="0">
                <a:solidFill>
                  <a:srgbClr val="FFFF00"/>
                </a:solidFill>
                <a:hlinkClick r:id="rId2">
                  <a:extLst>
                    <a:ext uri="{A12FA001-AC4F-418D-AE19-62706E023703}">
                      <ahyp:hlinkClr xmlns:ahyp="http://schemas.microsoft.com/office/drawing/2018/hyperlinkcolor" val="tx"/>
                    </a:ext>
                  </a:extLst>
                </a:hlinkClick>
              </a:rPr>
              <a:t>https://www.fldoe.org/academics/career-adult-edu/cte-educator-resources/</a:t>
            </a:r>
            <a:br>
              <a:rPr lang="en-US" sz="2000" dirty="0">
                <a:solidFill>
                  <a:schemeClr val="bg1"/>
                </a:solidFill>
              </a:rPr>
            </a:br>
            <a:br>
              <a:rPr lang="en-US" sz="1000" dirty="0">
                <a:solidFill>
                  <a:schemeClr val="bg1"/>
                </a:solidFill>
              </a:rPr>
            </a:br>
            <a:r>
              <a:rPr lang="en-US" sz="2000" dirty="0">
                <a:solidFill>
                  <a:schemeClr val="bg1"/>
                </a:solidFill>
              </a:rPr>
              <a:t>CTE New Teacher Resources: </a:t>
            </a:r>
            <a:br>
              <a:rPr lang="en-US" sz="2000" dirty="0"/>
            </a:br>
            <a:r>
              <a:rPr lang="en-US" sz="2000" dirty="0">
                <a:solidFill>
                  <a:srgbClr val="FFFF00"/>
                </a:solidFill>
                <a:hlinkClick r:id="rId3">
                  <a:extLst>
                    <a:ext uri="{A12FA001-AC4F-418D-AE19-62706E023703}">
                      <ahyp:hlinkClr xmlns:ahyp="http://schemas.microsoft.com/office/drawing/2018/hyperlinkcolor" val="tx"/>
                    </a:ext>
                  </a:extLst>
                </a:hlinkClick>
              </a:rPr>
              <a:t>https://www.fldoe.org/core/fileparse.php/5652/urlt/CTE-NewTeacherResources.pdf</a:t>
            </a:r>
            <a:br>
              <a:rPr lang="en-US" sz="2000" dirty="0"/>
            </a:br>
            <a:br>
              <a:rPr lang="en-US" sz="1000" dirty="0">
                <a:solidFill>
                  <a:schemeClr val="bg1"/>
                </a:solidFill>
              </a:rPr>
            </a:br>
            <a:r>
              <a:rPr lang="en-US" sz="2000" dirty="0">
                <a:solidFill>
                  <a:schemeClr val="bg1"/>
                </a:solidFill>
              </a:rPr>
              <a:t>Career Cluster Infographics: </a:t>
            </a:r>
            <a:br>
              <a:rPr lang="en-US" sz="2000" dirty="0"/>
            </a:br>
            <a:r>
              <a:rPr lang="en-US" sz="2000" dirty="0">
                <a:solidFill>
                  <a:srgbClr val="FFFF00"/>
                </a:solidFill>
                <a:hlinkClick r:id="rId4">
                  <a:extLst>
                    <a:ext uri="{A12FA001-AC4F-418D-AE19-62706E023703}">
                      <ahyp:hlinkClr xmlns:ahyp="http://schemas.microsoft.com/office/drawing/2018/hyperlinkcolor" val="tx"/>
                    </a:ext>
                  </a:extLst>
                </a:hlinkClick>
              </a:rPr>
              <a:t>https://www.fldoe.org/core/fileparse.php/5652/urlt/CareerClusterInfographics.pdf</a:t>
            </a:r>
            <a:br>
              <a:rPr lang="en-US" sz="2000" dirty="0"/>
            </a:br>
            <a:br>
              <a:rPr lang="en-US" sz="1000" dirty="0"/>
            </a:br>
            <a:r>
              <a:rPr lang="en-US" sz="2000" dirty="0">
                <a:solidFill>
                  <a:schemeClr val="bg1"/>
                </a:solidFill>
              </a:rPr>
              <a:t>CTE Pathway Option for a Standard High School Diploma</a:t>
            </a:r>
            <a:br>
              <a:rPr lang="en-US" sz="2000" dirty="0"/>
            </a:br>
            <a:r>
              <a:rPr lang="en-US" sz="2000" dirty="0">
                <a:solidFill>
                  <a:srgbClr val="FFFF00"/>
                </a:solidFill>
                <a:hlinkClick r:id="rId5">
                  <a:extLst>
                    <a:ext uri="{A12FA001-AC4F-418D-AE19-62706E023703}">
                      <ahyp:hlinkClr xmlns:ahyp="http://schemas.microsoft.com/office/drawing/2018/hyperlinkcolor" val="tx"/>
                    </a:ext>
                  </a:extLst>
                </a:hlinkClick>
              </a:rPr>
              <a:t>https://www.fldoe.org/academics/career-adult-edu/career-tech-edu/pathways-option.stml</a:t>
            </a:r>
            <a:br>
              <a:rPr lang="en-US" sz="2000" dirty="0"/>
            </a:br>
            <a:br>
              <a:rPr lang="en-US" sz="1000" dirty="0"/>
            </a:br>
            <a:r>
              <a:rPr lang="en-US" sz="2000" dirty="0">
                <a:solidFill>
                  <a:schemeClr val="bg1"/>
                </a:solidFill>
              </a:rPr>
              <a:t>CAPE Industry Certification Reporting</a:t>
            </a:r>
            <a:br>
              <a:rPr lang="en-US" sz="2000" dirty="0"/>
            </a:br>
            <a:r>
              <a:rPr lang="en-US" sz="2000" dirty="0">
                <a:solidFill>
                  <a:srgbClr val="FFFF00"/>
                </a:solidFill>
                <a:hlinkClick r:id="rId6">
                  <a:extLst>
                    <a:ext uri="{A12FA001-AC4F-418D-AE19-62706E023703}">
                      <ahyp:hlinkClr xmlns:ahyp="http://schemas.microsoft.com/office/drawing/2018/hyperlinkcolor" val="tx"/>
                    </a:ext>
                  </a:extLst>
                </a:hlinkClick>
              </a:rPr>
              <a:t>https://www.fldoe.org/academics/career-adult-edu/research-evaluation/cape-industry-certification.stml</a:t>
            </a:r>
            <a:br>
              <a:rPr lang="en-US" sz="2000" dirty="0"/>
            </a:br>
            <a:br>
              <a:rPr lang="en-US" sz="1000" dirty="0"/>
            </a:br>
            <a:r>
              <a:rPr lang="en-US" sz="2000" dirty="0">
                <a:solidFill>
                  <a:schemeClr val="bg1"/>
                </a:solidFill>
              </a:rPr>
              <a:t>Cooperative Education OJT Resources &amp; Educator Manual</a:t>
            </a:r>
            <a:br>
              <a:rPr lang="en-US" sz="2000" dirty="0"/>
            </a:br>
            <a:r>
              <a:rPr lang="en-US" sz="2000" dirty="0">
                <a:solidFill>
                  <a:srgbClr val="FFFF00"/>
                </a:solidFill>
                <a:hlinkClick r:id="rId7">
                  <a:extLst>
                    <a:ext uri="{A12FA001-AC4F-418D-AE19-62706E023703}">
                      <ahyp:hlinkClr xmlns:ahyp="http://schemas.microsoft.com/office/drawing/2018/hyperlinkcolor" val="tx"/>
                    </a:ext>
                  </a:extLst>
                </a:hlinkClick>
              </a:rPr>
              <a:t>https://www.fldoe.org/academics/career-adult-edu/career-tech-edu/additional-cte-programs-courses/ojt/</a:t>
            </a:r>
            <a:br>
              <a:rPr lang="en-US" sz="2000" dirty="0"/>
            </a:br>
            <a:br>
              <a:rPr lang="en-US" sz="2000" dirty="0"/>
            </a:br>
            <a:endParaRPr lang="en-US" sz="2000" dirty="0">
              <a:solidFill>
                <a:schemeClr val="bg1"/>
              </a:solidFill>
            </a:endParaRPr>
          </a:p>
        </p:txBody>
      </p:sp>
      <p:sp>
        <p:nvSpPr>
          <p:cNvPr id="4" name="Rectangle 3">
            <a:extLst>
              <a:ext uri="{FF2B5EF4-FFF2-40B4-BE49-F238E27FC236}">
                <a16:creationId xmlns:a16="http://schemas.microsoft.com/office/drawing/2014/main" id="{0C234EE6-6D26-40AF-B035-22132F52D027}"/>
              </a:ext>
            </a:extLst>
          </p:cNvPr>
          <p:cNvSpPr/>
          <p:nvPr/>
        </p:nvSpPr>
        <p:spPr>
          <a:xfrm>
            <a:off x="4022418" y="117446"/>
            <a:ext cx="3620285" cy="1077218"/>
          </a:xfrm>
          <a:prstGeom prst="rect">
            <a:avLst/>
          </a:prstGeom>
          <a:noFill/>
        </p:spPr>
        <p:txBody>
          <a:bodyPr wrap="none" lIns="91440" tIns="45720" rIns="91440" bIns="45720">
            <a:spAutoFit/>
          </a:bodyPr>
          <a:lstStyle/>
          <a:p>
            <a:pPr algn="ctr"/>
            <a:r>
              <a:rPr lang="en-US" sz="6400" b="1" cap="none" spc="0" dirty="0">
                <a:ln w="0"/>
                <a:solidFill>
                  <a:schemeClr val="bg1"/>
                </a:solidFill>
              </a:rPr>
              <a:t>Resources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8"/>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27C1C157-9314-43CF-8978-9EE3462C1F99}"/>
              </a:ext>
            </a:extLst>
          </p:cNvPr>
          <p:cNvPicPr>
            <a:picLocks noChangeAspect="1"/>
          </p:cNvPicPr>
          <p:nvPr/>
        </p:nvPicPr>
        <p:blipFill>
          <a:blip r:embed="rId9"/>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455181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989283" y="4492971"/>
            <a:ext cx="8704026" cy="1567543"/>
          </a:xfrm>
        </p:spPr>
        <p:txBody>
          <a:bodyPr>
            <a:normAutofit/>
          </a:bodyPr>
          <a:lstStyle/>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r>
              <a:rPr lang="en-US" sz="1600" u="sng" dirty="0">
                <a:solidFill>
                  <a:srgbClr val="FFFF00"/>
                </a:solidFill>
                <a:hlinkClick r:id="rId3">
                  <a:extLst>
                    <a:ext uri="{A12FA001-AC4F-418D-AE19-62706E023703}">
                      <ahyp:hlinkClr xmlns:ahyp="http://schemas.microsoft.com/office/drawing/2018/hyperlinkcolor" val="tx"/>
                    </a:ext>
                  </a:extLst>
                </a:hlinkClick>
              </a:rPr>
              <a:t>https://www.livelytech.com/</a:t>
            </a:r>
            <a:endParaRPr lang="en-US" sz="1600" u="sng" dirty="0">
              <a:solidFill>
                <a:srgbClr val="FFFF00"/>
              </a:solidFill>
            </a:endParaRPr>
          </a:p>
          <a:p>
            <a:r>
              <a:rPr lang="en-US" sz="1600" u="sng" dirty="0">
                <a:solidFill>
                  <a:srgbClr val="FFFF00"/>
                </a:solidFill>
              </a:rPr>
              <a:t>https://www.livelytech.com/wp-content/uploads/2020/09/20.21-Annual-Report-Electronic.pdf</a:t>
            </a:r>
            <a:endParaRPr lang="en-US" sz="1600" dirty="0">
              <a:solidFill>
                <a:srgbClr val="FFFF00"/>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4"/>
          <a:stretch>
            <a:fillRect/>
          </a:stretch>
        </p:blipFill>
        <p:spPr>
          <a:xfrm>
            <a:off x="156945" y="5575549"/>
            <a:ext cx="3071446" cy="969930"/>
          </a:xfrm>
          <a:prstGeom prst="rect">
            <a:avLst/>
          </a:prstGeom>
        </p:spPr>
      </p:pic>
      <p:sp>
        <p:nvSpPr>
          <p:cNvPr id="9" name="TextBox 8">
            <a:extLst>
              <a:ext uri="{FF2B5EF4-FFF2-40B4-BE49-F238E27FC236}">
                <a16:creationId xmlns:a16="http://schemas.microsoft.com/office/drawing/2014/main" id="{2697A818-8645-4EA8-B5C7-511D153289BB}"/>
              </a:ext>
            </a:extLst>
          </p:cNvPr>
          <p:cNvSpPr txBox="1"/>
          <p:nvPr/>
        </p:nvSpPr>
        <p:spPr>
          <a:xfrm>
            <a:off x="964561" y="1783896"/>
            <a:ext cx="10821112" cy="3693319"/>
          </a:xfrm>
          <a:prstGeom prst="rect">
            <a:avLst/>
          </a:prstGeom>
          <a:noFill/>
        </p:spPr>
        <p:txBody>
          <a:bodyPr wrap="square" rtlCol="0">
            <a:spAutoFit/>
          </a:bodyPr>
          <a:lstStyle/>
          <a:p>
            <a:r>
              <a:rPr lang="en-US" sz="2400" b="1" dirty="0">
                <a:solidFill>
                  <a:schemeClr val="bg1"/>
                </a:solidFill>
              </a:rPr>
              <a:t>Lively Technical College is a post-secondary, clock-hour institution that has been serving the community since 1937. </a:t>
            </a:r>
          </a:p>
          <a:p>
            <a:endParaRPr lang="en-US" sz="2400" b="1" dirty="0">
              <a:solidFill>
                <a:schemeClr val="bg1"/>
              </a:solidFill>
            </a:endParaRPr>
          </a:p>
          <a:p>
            <a:r>
              <a:rPr lang="en-US" sz="2400" b="1" dirty="0">
                <a:solidFill>
                  <a:schemeClr val="bg1"/>
                </a:solidFill>
              </a:rPr>
              <a:t>Mission: </a:t>
            </a:r>
          </a:p>
          <a:p>
            <a:r>
              <a:rPr lang="en-US" dirty="0">
                <a:solidFill>
                  <a:schemeClr val="bg1"/>
                </a:solidFill>
              </a:rPr>
              <a:t>The mission of Lively Technical College is to provide career-oriented education for the community.</a:t>
            </a:r>
          </a:p>
          <a:p>
            <a:br>
              <a:rPr lang="en-US" sz="2400" b="1" dirty="0"/>
            </a:br>
            <a:r>
              <a:rPr lang="en-US" sz="2400" b="1" dirty="0">
                <a:solidFill>
                  <a:schemeClr val="bg1"/>
                </a:solidFill>
              </a:rPr>
              <a:t>Vision: </a:t>
            </a:r>
          </a:p>
          <a:p>
            <a:r>
              <a:rPr lang="en-US" dirty="0">
                <a:solidFill>
                  <a:schemeClr val="bg1"/>
                </a:solidFill>
              </a:rPr>
              <a:t>Our vision is to lead workforce training by utilizing industry driven educational solutions and community partnerships to equip students to meet the needs of local and global employers.</a:t>
            </a:r>
          </a:p>
          <a:p>
            <a:br>
              <a:rPr lang="en-US" dirty="0"/>
            </a:br>
            <a:endParaRPr lang="en-US" i="1" dirty="0">
              <a:solidFill>
                <a:schemeClr val="bg1"/>
              </a:solidFill>
            </a:endParaRPr>
          </a:p>
        </p:txBody>
      </p:sp>
      <p:pic>
        <p:nvPicPr>
          <p:cNvPr id="6" name="Picture 5">
            <a:extLst>
              <a:ext uri="{FF2B5EF4-FFF2-40B4-BE49-F238E27FC236}">
                <a16:creationId xmlns:a16="http://schemas.microsoft.com/office/drawing/2014/main" id="{AC09DF88-2F82-49F0-A067-FADE42DE5B24}"/>
              </a:ext>
            </a:extLst>
          </p:cNvPr>
          <p:cNvPicPr>
            <a:picLocks noChangeAspect="1"/>
          </p:cNvPicPr>
          <p:nvPr/>
        </p:nvPicPr>
        <p:blipFill>
          <a:blip r:embed="rId5"/>
          <a:stretch>
            <a:fillRect/>
          </a:stretch>
        </p:blipFill>
        <p:spPr>
          <a:xfrm>
            <a:off x="10594530" y="5575549"/>
            <a:ext cx="1505843" cy="1505843"/>
          </a:xfrm>
          <a:prstGeom prst="rect">
            <a:avLst/>
          </a:prstGeom>
        </p:spPr>
      </p:pic>
      <p:pic>
        <p:nvPicPr>
          <p:cNvPr id="8" name="Picture 7">
            <a:extLst>
              <a:ext uri="{FF2B5EF4-FFF2-40B4-BE49-F238E27FC236}">
                <a16:creationId xmlns:a16="http://schemas.microsoft.com/office/drawing/2014/main" id="{B4D666EE-859B-4E5B-AF0B-848359307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2228" y="103757"/>
            <a:ext cx="2509845" cy="909148"/>
          </a:xfrm>
          <a:prstGeom prst="rect">
            <a:avLst/>
          </a:prstGeom>
        </p:spPr>
      </p:pic>
    </p:spTree>
    <p:extLst>
      <p:ext uri="{BB962C8B-B14F-4D97-AF65-F5344CB8AC3E}">
        <p14:creationId xmlns:p14="http://schemas.microsoft.com/office/powerpoint/2010/main" val="3499672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773275" y="5290457"/>
            <a:ext cx="8704026" cy="1567543"/>
          </a:xfrm>
        </p:spPr>
        <p:txBody>
          <a:bodyPr>
            <a:normAutofit/>
          </a:bodyPr>
          <a:lstStyle/>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r>
              <a:rPr lang="en-US" sz="1600" u="sng" dirty="0">
                <a:solidFill>
                  <a:srgbClr val="FFFF00"/>
                </a:solidFill>
                <a:hlinkClick r:id="rId3">
                  <a:extLst>
                    <a:ext uri="{A12FA001-AC4F-418D-AE19-62706E023703}">
                      <ahyp:hlinkClr xmlns:ahyp="http://schemas.microsoft.com/office/drawing/2018/hyperlinkcolor" val="tx"/>
                    </a:ext>
                  </a:extLst>
                </a:hlinkClick>
              </a:rPr>
              <a:t>https://www.livelytech.com/</a:t>
            </a:r>
            <a:endParaRPr lang="en-US" sz="1600" u="sng" dirty="0">
              <a:solidFill>
                <a:srgbClr val="FFFF00"/>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4"/>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AC09DF88-2F82-49F0-A067-FADE42DE5B24}"/>
              </a:ext>
            </a:extLst>
          </p:cNvPr>
          <p:cNvPicPr>
            <a:picLocks noChangeAspect="1"/>
          </p:cNvPicPr>
          <p:nvPr/>
        </p:nvPicPr>
        <p:blipFill>
          <a:blip r:embed="rId5"/>
          <a:stretch>
            <a:fillRect/>
          </a:stretch>
        </p:blipFill>
        <p:spPr>
          <a:xfrm>
            <a:off x="10594530" y="5575549"/>
            <a:ext cx="1505843" cy="1505843"/>
          </a:xfrm>
          <a:prstGeom prst="rect">
            <a:avLst/>
          </a:prstGeom>
        </p:spPr>
      </p:pic>
      <p:pic>
        <p:nvPicPr>
          <p:cNvPr id="7" name="Picture 6">
            <a:extLst>
              <a:ext uri="{FF2B5EF4-FFF2-40B4-BE49-F238E27FC236}">
                <a16:creationId xmlns:a16="http://schemas.microsoft.com/office/drawing/2014/main" id="{C06C9C4B-F1DA-4102-A1FF-ED17B1FAC2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2228" y="103757"/>
            <a:ext cx="2509845" cy="909148"/>
          </a:xfrm>
          <a:prstGeom prst="rect">
            <a:avLst/>
          </a:prstGeom>
        </p:spPr>
      </p:pic>
      <p:sp>
        <p:nvSpPr>
          <p:cNvPr id="8" name="TextBox 7">
            <a:extLst>
              <a:ext uri="{FF2B5EF4-FFF2-40B4-BE49-F238E27FC236}">
                <a16:creationId xmlns:a16="http://schemas.microsoft.com/office/drawing/2014/main" id="{0C9CEA65-9917-4E0F-ACF3-AD6D01845778}"/>
              </a:ext>
            </a:extLst>
          </p:cNvPr>
          <p:cNvSpPr txBox="1"/>
          <p:nvPr/>
        </p:nvSpPr>
        <p:spPr>
          <a:xfrm>
            <a:off x="352934" y="1905313"/>
            <a:ext cx="6260302" cy="3139321"/>
          </a:xfrm>
          <a:prstGeom prst="rect">
            <a:avLst/>
          </a:prstGeom>
          <a:noFill/>
        </p:spPr>
        <p:txBody>
          <a:bodyPr wrap="square" rtlCol="0">
            <a:spAutoFit/>
          </a:bodyPr>
          <a:lstStyle/>
          <a:p>
            <a:r>
              <a:rPr lang="en-US" b="1" dirty="0">
                <a:solidFill>
                  <a:schemeClr val="bg1"/>
                </a:solidFill>
              </a:rPr>
              <a:t>ARCHITECTURE AND CONTRUCTION</a:t>
            </a:r>
            <a:endParaRPr lang="en-US" dirty="0">
              <a:solidFill>
                <a:schemeClr val="bg1"/>
              </a:solidFill>
            </a:endParaRPr>
          </a:p>
          <a:p>
            <a:r>
              <a:rPr lang="en-US" dirty="0">
                <a:solidFill>
                  <a:schemeClr val="bg1"/>
                </a:solidFill>
              </a:rPr>
              <a:t>Air Conditioning Refrigeration &amp; Heating Technology 1 (HVAC 1)*</a:t>
            </a:r>
          </a:p>
          <a:p>
            <a:r>
              <a:rPr lang="en-US" dirty="0">
                <a:solidFill>
                  <a:schemeClr val="bg1"/>
                </a:solidFill>
              </a:rPr>
              <a:t>Air Conditioning Refrigeration &amp; Heating Technology 2 (HVAC2)*</a:t>
            </a:r>
          </a:p>
          <a:p>
            <a:r>
              <a:rPr lang="en-US" dirty="0">
                <a:solidFill>
                  <a:schemeClr val="bg1"/>
                </a:solidFill>
              </a:rPr>
              <a:t>Building Trades and Construction Design Technology*  </a:t>
            </a:r>
          </a:p>
          <a:p>
            <a:r>
              <a:rPr lang="en-US" dirty="0">
                <a:solidFill>
                  <a:schemeClr val="bg1"/>
                </a:solidFill>
              </a:rPr>
              <a:t>Electricity*</a:t>
            </a:r>
          </a:p>
          <a:p>
            <a:r>
              <a:rPr lang="en-US" dirty="0">
                <a:solidFill>
                  <a:schemeClr val="bg1"/>
                </a:solidFill>
              </a:rPr>
              <a:t>Industrial Pipefitter*</a:t>
            </a:r>
          </a:p>
          <a:p>
            <a:endParaRPr lang="en-US" dirty="0">
              <a:solidFill>
                <a:schemeClr val="bg1"/>
              </a:solidFill>
            </a:endParaRPr>
          </a:p>
          <a:p>
            <a:r>
              <a:rPr lang="en-US" b="1" dirty="0">
                <a:solidFill>
                  <a:schemeClr val="bg1"/>
                </a:solidFill>
              </a:rPr>
              <a:t>ARTS, A/V TECHNOLOGY &amp; COMMUNICATION</a:t>
            </a:r>
            <a:endParaRPr lang="en-US" dirty="0">
              <a:solidFill>
                <a:schemeClr val="bg1"/>
              </a:solidFill>
            </a:endParaRPr>
          </a:p>
          <a:p>
            <a:r>
              <a:rPr lang="en-US" dirty="0">
                <a:solidFill>
                  <a:schemeClr val="bg1"/>
                </a:solidFill>
              </a:rPr>
              <a:t>Digital Design 1* </a:t>
            </a:r>
          </a:p>
          <a:p>
            <a:r>
              <a:rPr lang="en-US" dirty="0">
                <a:solidFill>
                  <a:schemeClr val="bg1"/>
                </a:solidFill>
              </a:rPr>
              <a:t>Digital Design 2*</a:t>
            </a:r>
          </a:p>
          <a:p>
            <a:r>
              <a:rPr lang="en-US" dirty="0">
                <a:solidFill>
                  <a:schemeClr val="bg1"/>
                </a:solidFill>
              </a:rPr>
              <a:t>Digital Media / Multimedia Design*</a:t>
            </a:r>
          </a:p>
        </p:txBody>
      </p:sp>
      <p:sp>
        <p:nvSpPr>
          <p:cNvPr id="10" name="TextBox 9">
            <a:extLst>
              <a:ext uri="{FF2B5EF4-FFF2-40B4-BE49-F238E27FC236}">
                <a16:creationId xmlns:a16="http://schemas.microsoft.com/office/drawing/2014/main" id="{8C5CF5C3-CD67-4031-A634-38E50362EAC9}"/>
              </a:ext>
            </a:extLst>
          </p:cNvPr>
          <p:cNvSpPr txBox="1"/>
          <p:nvPr/>
        </p:nvSpPr>
        <p:spPr>
          <a:xfrm>
            <a:off x="7014452" y="1905313"/>
            <a:ext cx="4622099" cy="3970318"/>
          </a:xfrm>
          <a:prstGeom prst="rect">
            <a:avLst/>
          </a:prstGeom>
          <a:noFill/>
        </p:spPr>
        <p:txBody>
          <a:bodyPr wrap="none" rtlCol="0">
            <a:spAutoFit/>
          </a:bodyPr>
          <a:lstStyle/>
          <a:p>
            <a:r>
              <a:rPr lang="en-US" b="1" dirty="0">
                <a:solidFill>
                  <a:schemeClr val="bg1"/>
                </a:solidFill>
              </a:rPr>
              <a:t>BUSINESS MANAGEMENT &amp; ADMINISTRATION</a:t>
            </a:r>
            <a:endParaRPr lang="en-US" dirty="0">
              <a:solidFill>
                <a:schemeClr val="bg1"/>
              </a:solidFill>
            </a:endParaRPr>
          </a:p>
          <a:p>
            <a:r>
              <a:rPr lang="en-US" dirty="0">
                <a:solidFill>
                  <a:schemeClr val="bg1"/>
                </a:solidFill>
              </a:rPr>
              <a:t>Legal Administrative Specialist*</a:t>
            </a:r>
          </a:p>
          <a:p>
            <a:r>
              <a:rPr lang="en-US" dirty="0">
                <a:solidFill>
                  <a:schemeClr val="bg1"/>
                </a:solidFill>
              </a:rPr>
              <a:t>Medical Administrative Specialist*</a:t>
            </a:r>
          </a:p>
          <a:p>
            <a:endParaRPr lang="en-US" dirty="0">
              <a:solidFill>
                <a:schemeClr val="bg1"/>
              </a:solidFill>
            </a:endParaRPr>
          </a:p>
          <a:p>
            <a:r>
              <a:rPr lang="en-US" b="1" dirty="0">
                <a:solidFill>
                  <a:schemeClr val="bg1"/>
                </a:solidFill>
              </a:rPr>
              <a:t>HOSPITALITY &amp; TOURISM</a:t>
            </a:r>
          </a:p>
          <a:p>
            <a:r>
              <a:rPr lang="en-US" dirty="0">
                <a:solidFill>
                  <a:schemeClr val="bg1"/>
                </a:solidFill>
              </a:rPr>
              <a:t>Baking &amp; Pastry Arts</a:t>
            </a:r>
          </a:p>
          <a:p>
            <a:r>
              <a:rPr lang="en-US" dirty="0">
                <a:solidFill>
                  <a:schemeClr val="bg1"/>
                </a:solidFill>
              </a:rPr>
              <a:t>Professional Culinary Arts &amp; Hospitality* </a:t>
            </a:r>
          </a:p>
          <a:p>
            <a:r>
              <a:rPr lang="en-US" dirty="0">
                <a:solidFill>
                  <a:schemeClr val="bg1"/>
                </a:solidFill>
              </a:rPr>
              <a:t>Fundamental Foodservice Skills</a:t>
            </a:r>
          </a:p>
          <a:p>
            <a:endParaRPr lang="en-US" dirty="0">
              <a:solidFill>
                <a:schemeClr val="bg1"/>
              </a:solidFill>
            </a:endParaRPr>
          </a:p>
          <a:p>
            <a:r>
              <a:rPr lang="en-US" b="1" dirty="0">
                <a:solidFill>
                  <a:schemeClr val="bg1"/>
                </a:solidFill>
              </a:rPr>
              <a:t>HUMAN SERVICES</a:t>
            </a:r>
            <a:endParaRPr lang="en-US" dirty="0">
              <a:solidFill>
                <a:schemeClr val="bg1"/>
              </a:solidFill>
            </a:endParaRPr>
          </a:p>
          <a:p>
            <a:r>
              <a:rPr lang="en-US" dirty="0">
                <a:solidFill>
                  <a:schemeClr val="bg1"/>
                </a:solidFill>
              </a:rPr>
              <a:t>Barbering</a:t>
            </a:r>
          </a:p>
          <a:p>
            <a:r>
              <a:rPr lang="en-US" dirty="0">
                <a:solidFill>
                  <a:schemeClr val="bg1"/>
                </a:solidFill>
              </a:rPr>
              <a:t>Cosmetology</a:t>
            </a:r>
          </a:p>
          <a:p>
            <a:r>
              <a:rPr lang="en-US" dirty="0">
                <a:solidFill>
                  <a:schemeClr val="bg1"/>
                </a:solidFill>
              </a:rPr>
              <a:t>Nails Specialty</a:t>
            </a:r>
          </a:p>
          <a:p>
            <a:r>
              <a:rPr lang="en-US" dirty="0">
                <a:solidFill>
                  <a:schemeClr val="bg1"/>
                </a:solidFill>
              </a:rPr>
              <a:t>Facials Specialty</a:t>
            </a:r>
          </a:p>
        </p:txBody>
      </p:sp>
      <p:sp>
        <p:nvSpPr>
          <p:cNvPr id="11" name="TextBox 10">
            <a:extLst>
              <a:ext uri="{FF2B5EF4-FFF2-40B4-BE49-F238E27FC236}">
                <a16:creationId xmlns:a16="http://schemas.microsoft.com/office/drawing/2014/main" id="{06766783-5577-4613-B0AC-0B60597F8B2D}"/>
              </a:ext>
            </a:extLst>
          </p:cNvPr>
          <p:cNvSpPr txBox="1"/>
          <p:nvPr/>
        </p:nvSpPr>
        <p:spPr>
          <a:xfrm>
            <a:off x="352934" y="5067065"/>
            <a:ext cx="5112979" cy="830997"/>
          </a:xfrm>
          <a:prstGeom prst="rect">
            <a:avLst/>
          </a:prstGeom>
          <a:noFill/>
        </p:spPr>
        <p:txBody>
          <a:bodyPr wrap="square" rtlCol="0">
            <a:spAutoFit/>
          </a:bodyPr>
          <a:lstStyle/>
          <a:p>
            <a:r>
              <a:rPr lang="en-US" sz="1600" b="1" dirty="0">
                <a:solidFill>
                  <a:schemeClr val="bg1"/>
                </a:solidFill>
              </a:rPr>
              <a:t>High School Dual Enrollment Available for Most Programs</a:t>
            </a:r>
          </a:p>
          <a:p>
            <a:r>
              <a:rPr lang="en-US" sz="1600" dirty="0">
                <a:solidFill>
                  <a:srgbClr val="FF0000"/>
                </a:solidFill>
              </a:rPr>
              <a:t>* 2021-22 Perkins Fundable Programs</a:t>
            </a:r>
          </a:p>
          <a:p>
            <a:endParaRPr lang="en-US" sz="1600" b="1" dirty="0">
              <a:solidFill>
                <a:srgbClr val="FF0000"/>
              </a:solidFill>
            </a:endParaRPr>
          </a:p>
        </p:txBody>
      </p:sp>
      <p:sp>
        <p:nvSpPr>
          <p:cNvPr id="2" name="Rectangle 1">
            <a:extLst>
              <a:ext uri="{FF2B5EF4-FFF2-40B4-BE49-F238E27FC236}">
                <a16:creationId xmlns:a16="http://schemas.microsoft.com/office/drawing/2014/main" id="{7240A6B9-C4FE-4739-85A9-05BDEC59214B}"/>
              </a:ext>
            </a:extLst>
          </p:cNvPr>
          <p:cNvSpPr/>
          <p:nvPr/>
        </p:nvSpPr>
        <p:spPr>
          <a:xfrm>
            <a:off x="4298456" y="920500"/>
            <a:ext cx="3595088" cy="1077218"/>
          </a:xfrm>
          <a:prstGeom prst="rect">
            <a:avLst/>
          </a:prstGeom>
          <a:noFill/>
        </p:spPr>
        <p:txBody>
          <a:bodyPr wrap="none" lIns="91440" tIns="45720" rIns="91440" bIns="45720">
            <a:spAutoFit/>
          </a:bodyPr>
          <a:lstStyle/>
          <a:p>
            <a:pPr algn="ctr"/>
            <a:r>
              <a:rPr lang="en-US" sz="6400" b="1" cap="none" spc="0" dirty="0">
                <a:ln w="0"/>
                <a:solidFill>
                  <a:schemeClr val="bg1"/>
                </a:solidFill>
                <a:effectLst>
                  <a:outerShdw blurRad="38100" dist="19050" dir="2700000" algn="tl" rotWithShape="0">
                    <a:schemeClr val="dk1">
                      <a:alpha val="40000"/>
                    </a:schemeClr>
                  </a:outerShdw>
                </a:effectLst>
              </a:rPr>
              <a:t>Programs</a:t>
            </a:r>
            <a:r>
              <a:rPr lang="en-US" sz="6400" b="0" cap="none" spc="0" dirty="0">
                <a:ln w="0"/>
                <a:solidFill>
                  <a:schemeClr val="bg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026905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773275" y="5290457"/>
            <a:ext cx="8704026" cy="1567543"/>
          </a:xfrm>
        </p:spPr>
        <p:txBody>
          <a:bodyPr>
            <a:normAutofit/>
          </a:bodyPr>
          <a:lstStyle/>
          <a:p>
            <a:endParaRPr lang="en-US" sz="1600" u="sng" dirty="0">
              <a:solidFill>
                <a:srgbClr val="FFFF00"/>
              </a:solidFill>
              <a:hlinkClick r:id="rId3">
                <a:extLst>
                  <a:ext uri="{A12FA001-AC4F-418D-AE19-62706E023703}">
                    <ahyp:hlinkClr xmlns:ahyp="http://schemas.microsoft.com/office/drawing/2018/hyperlinkcolor" val="tx"/>
                  </a:ext>
                </a:extLst>
              </a:hlinkClick>
            </a:endParaRPr>
          </a:p>
          <a:p>
            <a:endParaRPr lang="en-US" sz="1600" u="sng" dirty="0">
              <a:solidFill>
                <a:srgbClr val="FFFF00"/>
              </a:solidFill>
              <a:hlinkClick r:id="rId3">
                <a:extLst>
                  <a:ext uri="{A12FA001-AC4F-418D-AE19-62706E023703}">
                    <ahyp:hlinkClr xmlns:ahyp="http://schemas.microsoft.com/office/drawing/2018/hyperlinkcolor" val="tx"/>
                  </a:ext>
                </a:extLst>
              </a:hlinkClick>
            </a:endParaRPr>
          </a:p>
          <a:p>
            <a:r>
              <a:rPr lang="en-US" sz="1600" u="sng" dirty="0">
                <a:solidFill>
                  <a:srgbClr val="FFFF00"/>
                </a:solidFill>
                <a:hlinkClick r:id="rId4">
                  <a:extLst>
                    <a:ext uri="{A12FA001-AC4F-418D-AE19-62706E023703}">
                      <ahyp:hlinkClr xmlns:ahyp="http://schemas.microsoft.com/office/drawing/2018/hyperlinkcolor" val="tx"/>
                    </a:ext>
                  </a:extLst>
                </a:hlinkClick>
              </a:rPr>
              <a:t>https://www.livelytech.com/</a:t>
            </a:r>
            <a:endParaRPr lang="en-US" sz="1600" u="sng" dirty="0">
              <a:solidFill>
                <a:srgbClr val="FFFF00"/>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5"/>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AC09DF88-2F82-49F0-A067-FADE42DE5B24}"/>
              </a:ext>
            </a:extLst>
          </p:cNvPr>
          <p:cNvPicPr>
            <a:picLocks noChangeAspect="1"/>
          </p:cNvPicPr>
          <p:nvPr/>
        </p:nvPicPr>
        <p:blipFill>
          <a:blip r:embed="rId6"/>
          <a:stretch>
            <a:fillRect/>
          </a:stretch>
        </p:blipFill>
        <p:spPr>
          <a:xfrm>
            <a:off x="10594530" y="5575549"/>
            <a:ext cx="1505843" cy="1505843"/>
          </a:xfrm>
          <a:prstGeom prst="rect">
            <a:avLst/>
          </a:prstGeom>
        </p:spPr>
      </p:pic>
      <p:sp>
        <p:nvSpPr>
          <p:cNvPr id="11" name="TextBox 10">
            <a:extLst>
              <a:ext uri="{FF2B5EF4-FFF2-40B4-BE49-F238E27FC236}">
                <a16:creationId xmlns:a16="http://schemas.microsoft.com/office/drawing/2014/main" id="{06766783-5577-4613-B0AC-0B60597F8B2D}"/>
              </a:ext>
            </a:extLst>
          </p:cNvPr>
          <p:cNvSpPr txBox="1"/>
          <p:nvPr/>
        </p:nvSpPr>
        <p:spPr>
          <a:xfrm>
            <a:off x="352934" y="4936658"/>
            <a:ext cx="5112979" cy="830997"/>
          </a:xfrm>
          <a:prstGeom prst="rect">
            <a:avLst/>
          </a:prstGeom>
          <a:noFill/>
        </p:spPr>
        <p:txBody>
          <a:bodyPr wrap="square" rtlCol="0">
            <a:spAutoFit/>
          </a:bodyPr>
          <a:lstStyle/>
          <a:p>
            <a:r>
              <a:rPr lang="en-US" sz="1600" b="1" dirty="0">
                <a:solidFill>
                  <a:schemeClr val="bg1"/>
                </a:solidFill>
              </a:rPr>
              <a:t>High School Dual Enrollment Available for Most Programs</a:t>
            </a:r>
          </a:p>
          <a:p>
            <a:r>
              <a:rPr lang="en-US" sz="1600" dirty="0">
                <a:solidFill>
                  <a:srgbClr val="FF0000"/>
                </a:solidFill>
              </a:rPr>
              <a:t>* 2021-22 Perkins Fundable Programs</a:t>
            </a:r>
          </a:p>
          <a:p>
            <a:endParaRPr lang="en-US" sz="1600" b="1" dirty="0">
              <a:solidFill>
                <a:srgbClr val="FF0000"/>
              </a:solidFill>
            </a:endParaRPr>
          </a:p>
        </p:txBody>
      </p:sp>
      <p:sp>
        <p:nvSpPr>
          <p:cNvPr id="9" name="TextBox 8">
            <a:extLst>
              <a:ext uri="{FF2B5EF4-FFF2-40B4-BE49-F238E27FC236}">
                <a16:creationId xmlns:a16="http://schemas.microsoft.com/office/drawing/2014/main" id="{7D1CB383-99A7-42EF-97B2-64A7DC6CD6F8}"/>
              </a:ext>
            </a:extLst>
          </p:cNvPr>
          <p:cNvSpPr txBox="1"/>
          <p:nvPr/>
        </p:nvSpPr>
        <p:spPr>
          <a:xfrm>
            <a:off x="279043" y="1794493"/>
            <a:ext cx="6260302" cy="3139321"/>
          </a:xfrm>
          <a:prstGeom prst="rect">
            <a:avLst/>
          </a:prstGeom>
          <a:noFill/>
        </p:spPr>
        <p:txBody>
          <a:bodyPr wrap="square" rtlCol="0">
            <a:spAutoFit/>
          </a:bodyPr>
          <a:lstStyle/>
          <a:p>
            <a:r>
              <a:rPr lang="en-US" b="1" dirty="0">
                <a:solidFill>
                  <a:schemeClr val="bg1"/>
                </a:solidFill>
              </a:rPr>
              <a:t>HEALTH SCIENCE</a:t>
            </a:r>
            <a:endParaRPr lang="en-US" dirty="0">
              <a:solidFill>
                <a:schemeClr val="bg1"/>
              </a:solidFill>
            </a:endParaRPr>
          </a:p>
          <a:p>
            <a:r>
              <a:rPr lang="en-US" dirty="0">
                <a:solidFill>
                  <a:schemeClr val="bg1"/>
                </a:solidFill>
              </a:rPr>
              <a:t>Medical Assisting*</a:t>
            </a:r>
          </a:p>
          <a:p>
            <a:r>
              <a:rPr lang="en-US" dirty="0">
                <a:solidFill>
                  <a:schemeClr val="bg1"/>
                </a:solidFill>
              </a:rPr>
              <a:t>Nursing Assistant*</a:t>
            </a:r>
          </a:p>
          <a:p>
            <a:r>
              <a:rPr lang="en-US" dirty="0">
                <a:solidFill>
                  <a:schemeClr val="bg1"/>
                </a:solidFill>
              </a:rPr>
              <a:t>Patient Care Technician*</a:t>
            </a:r>
          </a:p>
          <a:p>
            <a:r>
              <a:rPr lang="en-US" dirty="0">
                <a:solidFill>
                  <a:schemeClr val="bg1"/>
                </a:solidFill>
              </a:rPr>
              <a:t>Practical Nursing*</a:t>
            </a:r>
          </a:p>
          <a:p>
            <a:r>
              <a:rPr lang="en-US" dirty="0">
                <a:solidFill>
                  <a:schemeClr val="bg1"/>
                </a:solidFill>
              </a:rPr>
              <a:t>Phlebotomy*</a:t>
            </a:r>
          </a:p>
          <a:p>
            <a:r>
              <a:rPr lang="en-US" dirty="0">
                <a:solidFill>
                  <a:schemeClr val="bg1"/>
                </a:solidFill>
              </a:rPr>
              <a:t> </a:t>
            </a:r>
          </a:p>
          <a:p>
            <a:endParaRPr lang="en-US" dirty="0">
              <a:solidFill>
                <a:schemeClr val="bg1"/>
              </a:solidFill>
            </a:endParaRPr>
          </a:p>
          <a:p>
            <a:r>
              <a:rPr lang="en-US" b="1" dirty="0">
                <a:solidFill>
                  <a:schemeClr val="bg1"/>
                </a:solidFill>
              </a:rPr>
              <a:t>MANUFACTURING</a:t>
            </a:r>
            <a:endParaRPr lang="en-US" dirty="0">
              <a:solidFill>
                <a:schemeClr val="bg1"/>
              </a:solidFill>
            </a:endParaRPr>
          </a:p>
          <a:p>
            <a:r>
              <a:rPr lang="en-US" dirty="0">
                <a:solidFill>
                  <a:schemeClr val="bg1"/>
                </a:solidFill>
              </a:rPr>
              <a:t>Welding Technology*</a:t>
            </a:r>
          </a:p>
          <a:p>
            <a:r>
              <a:rPr lang="en-US" dirty="0">
                <a:solidFill>
                  <a:schemeClr val="bg1"/>
                </a:solidFill>
              </a:rPr>
              <a:t>Welding Technology- Advanced</a:t>
            </a:r>
          </a:p>
        </p:txBody>
      </p:sp>
      <p:sp>
        <p:nvSpPr>
          <p:cNvPr id="12" name="TextBox 11">
            <a:extLst>
              <a:ext uri="{FF2B5EF4-FFF2-40B4-BE49-F238E27FC236}">
                <a16:creationId xmlns:a16="http://schemas.microsoft.com/office/drawing/2014/main" id="{855F8E22-8DCB-4A8F-9ECD-13C0296088FF}"/>
              </a:ext>
            </a:extLst>
          </p:cNvPr>
          <p:cNvSpPr txBox="1"/>
          <p:nvPr/>
        </p:nvSpPr>
        <p:spPr>
          <a:xfrm>
            <a:off x="6502824" y="1794493"/>
            <a:ext cx="4666214" cy="3893374"/>
          </a:xfrm>
          <a:prstGeom prst="rect">
            <a:avLst/>
          </a:prstGeom>
          <a:noFill/>
        </p:spPr>
        <p:txBody>
          <a:bodyPr wrap="none" rtlCol="0">
            <a:spAutoFit/>
          </a:bodyPr>
          <a:lstStyle/>
          <a:p>
            <a:r>
              <a:rPr lang="en-US" b="1" dirty="0">
                <a:solidFill>
                  <a:schemeClr val="bg1"/>
                </a:solidFill>
              </a:rPr>
              <a:t>TRANSPORTATION, DISTRIBUTION &amp; LOGISTICS</a:t>
            </a:r>
            <a:endParaRPr lang="en-US" dirty="0">
              <a:solidFill>
                <a:schemeClr val="bg1"/>
              </a:solidFill>
            </a:endParaRPr>
          </a:p>
          <a:p>
            <a:r>
              <a:rPr lang="en-US" dirty="0">
                <a:solidFill>
                  <a:schemeClr val="bg1"/>
                </a:solidFill>
              </a:rPr>
              <a:t>Automotive Service Technology 1 &amp; 2*</a:t>
            </a:r>
          </a:p>
          <a:p>
            <a:r>
              <a:rPr lang="en-US" dirty="0">
                <a:solidFill>
                  <a:schemeClr val="bg1"/>
                </a:solidFill>
              </a:rPr>
              <a:t>Aviation Airframe Mechanics*</a:t>
            </a:r>
          </a:p>
          <a:p>
            <a:r>
              <a:rPr lang="en-US" dirty="0">
                <a:solidFill>
                  <a:schemeClr val="bg1"/>
                </a:solidFill>
              </a:rPr>
              <a:t>Aviation Powerplant Mechanics*</a:t>
            </a:r>
          </a:p>
          <a:p>
            <a:r>
              <a:rPr lang="en-US" dirty="0">
                <a:solidFill>
                  <a:schemeClr val="bg1"/>
                </a:solidFill>
              </a:rPr>
              <a:t>Diesel Maintenance Technician*</a:t>
            </a:r>
          </a:p>
          <a:p>
            <a:r>
              <a:rPr lang="en-US" dirty="0">
                <a:solidFill>
                  <a:schemeClr val="bg1"/>
                </a:solidFill>
              </a:rPr>
              <a:t>Diesel Systems Technician 1*</a:t>
            </a:r>
          </a:p>
          <a:p>
            <a:r>
              <a:rPr lang="en-US" dirty="0">
                <a:solidFill>
                  <a:schemeClr val="bg1"/>
                </a:solidFill>
              </a:rPr>
              <a:t>Diesel Systems Technician 2*</a:t>
            </a:r>
          </a:p>
          <a:p>
            <a:endParaRPr lang="en-US" dirty="0">
              <a:solidFill>
                <a:schemeClr val="bg1"/>
              </a:solidFill>
            </a:endParaRPr>
          </a:p>
          <a:p>
            <a:endParaRPr lang="en-US" dirty="0">
              <a:solidFill>
                <a:schemeClr val="bg1"/>
              </a:solidFill>
            </a:endParaRPr>
          </a:p>
          <a:p>
            <a:r>
              <a:rPr lang="en-US" dirty="0">
                <a:solidFill>
                  <a:schemeClr val="bg1"/>
                </a:solidFill>
              </a:rPr>
              <a:t>SHORT COURSES</a:t>
            </a:r>
          </a:p>
          <a:p>
            <a:r>
              <a:rPr lang="en-US" dirty="0">
                <a:solidFill>
                  <a:schemeClr val="bg1"/>
                </a:solidFill>
              </a:rPr>
              <a:t>Motorcycle</a:t>
            </a:r>
          </a:p>
          <a:p>
            <a:r>
              <a:rPr lang="en-US" dirty="0">
                <a:solidFill>
                  <a:schemeClr val="bg1"/>
                </a:solidFill>
              </a:rPr>
              <a:t>CDL 3</a:t>
            </a:r>
            <a:r>
              <a:rPr lang="en-US" baseline="30000" dirty="0">
                <a:solidFill>
                  <a:schemeClr val="bg1"/>
                </a:solidFill>
              </a:rPr>
              <a:t>rd</a:t>
            </a:r>
            <a:r>
              <a:rPr lang="en-US" dirty="0">
                <a:solidFill>
                  <a:schemeClr val="bg1"/>
                </a:solidFill>
              </a:rPr>
              <a:t> Party Tester</a:t>
            </a:r>
          </a:p>
          <a:p>
            <a:r>
              <a:rPr lang="en-US" dirty="0">
                <a:solidFill>
                  <a:schemeClr val="bg1"/>
                </a:solidFill>
              </a:rPr>
              <a:t>IV Therapy </a:t>
            </a:r>
          </a:p>
          <a:p>
            <a:r>
              <a:rPr lang="en-US" sz="1300" dirty="0"/>
              <a:t> </a:t>
            </a:r>
          </a:p>
        </p:txBody>
      </p:sp>
      <p:pic>
        <p:nvPicPr>
          <p:cNvPr id="13" name="Picture 12">
            <a:extLst>
              <a:ext uri="{FF2B5EF4-FFF2-40B4-BE49-F238E27FC236}">
                <a16:creationId xmlns:a16="http://schemas.microsoft.com/office/drawing/2014/main" id="{B0520D1B-1C87-46F8-B74C-0EB066F8F4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2228" y="103757"/>
            <a:ext cx="2509845" cy="909148"/>
          </a:xfrm>
          <a:prstGeom prst="rect">
            <a:avLst/>
          </a:prstGeom>
        </p:spPr>
      </p:pic>
      <p:pic>
        <p:nvPicPr>
          <p:cNvPr id="2" name="Picture 1">
            <a:extLst>
              <a:ext uri="{FF2B5EF4-FFF2-40B4-BE49-F238E27FC236}">
                <a16:creationId xmlns:a16="http://schemas.microsoft.com/office/drawing/2014/main" id="{03F69984-DF29-4792-93CE-BE316DE9D7B0}"/>
              </a:ext>
            </a:extLst>
          </p:cNvPr>
          <p:cNvPicPr>
            <a:picLocks noChangeAspect="1"/>
          </p:cNvPicPr>
          <p:nvPr/>
        </p:nvPicPr>
        <p:blipFill>
          <a:blip r:embed="rId8"/>
          <a:stretch>
            <a:fillRect/>
          </a:stretch>
        </p:blipFill>
        <p:spPr>
          <a:xfrm>
            <a:off x="3777304" y="596474"/>
            <a:ext cx="4230991" cy="1786283"/>
          </a:xfrm>
          <a:prstGeom prst="rect">
            <a:avLst/>
          </a:prstGeom>
        </p:spPr>
      </p:pic>
    </p:spTree>
    <p:extLst>
      <p:ext uri="{BB962C8B-B14F-4D97-AF65-F5344CB8AC3E}">
        <p14:creationId xmlns:p14="http://schemas.microsoft.com/office/powerpoint/2010/main" val="20372651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247-4716-457B-A104-C92B56870C0D}"/>
              </a:ext>
            </a:extLst>
          </p:cNvPr>
          <p:cNvSpPr>
            <a:spLocks noGrp="1"/>
          </p:cNvSpPr>
          <p:nvPr>
            <p:ph type="ctrTitle"/>
          </p:nvPr>
        </p:nvSpPr>
        <p:spPr>
          <a:xfrm>
            <a:off x="942165" y="3695917"/>
            <a:ext cx="10830186" cy="2387600"/>
          </a:xfrm>
        </p:spPr>
        <p:txBody>
          <a:bodyPr>
            <a:noAutofit/>
          </a:bodyPr>
          <a:lstStyle/>
          <a:p>
            <a:pPr algn="l"/>
            <a:r>
              <a:rPr lang="en-US" sz="2000" b="1" dirty="0">
                <a:solidFill>
                  <a:schemeClr val="bg1"/>
                </a:solidFill>
                <a:ea typeface="Chocolate Covered Raindrops" panose="02000603000000000000" pitchFamily="2" charset="0"/>
              </a:rPr>
              <a:t>Leon County Schools offers career and technical programs that include but are not limited to:</a:t>
            </a:r>
            <a:br>
              <a:rPr lang="en-US" sz="1800" dirty="0">
                <a:solidFill>
                  <a:schemeClr val="bg1"/>
                </a:solidFill>
                <a:ea typeface="Chocolate Covered Raindrops" panose="02000603000000000000" pitchFamily="2" charset="0"/>
              </a:rPr>
            </a:br>
            <a:br>
              <a:rPr lang="en-US" sz="10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Job preparatory course designed to provide students with the competencies necessary for effective entry into an</a:t>
            </a:r>
            <a:br>
              <a:rPr lang="en-US" sz="18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occupation</a:t>
            </a:r>
            <a:br>
              <a:rPr lang="en-US" sz="1800" dirty="0">
                <a:solidFill>
                  <a:schemeClr val="bg1"/>
                </a:solidFill>
                <a:ea typeface="Chocolate Covered Raindrops" panose="02000603000000000000" pitchFamily="2" charset="0"/>
              </a:rPr>
            </a:br>
            <a:br>
              <a:rPr lang="en-US" sz="10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Exploratory courses designed to give students initial exposure to skills and attitudes associated with a broad range</a:t>
            </a:r>
            <a:br>
              <a:rPr lang="en-US" sz="18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of occupations in order to assist them in making informed decision regarding their future academic and</a:t>
            </a:r>
            <a:br>
              <a:rPr lang="en-US" sz="18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occupational goals;</a:t>
            </a:r>
            <a:br>
              <a:rPr lang="en-US" sz="1800" dirty="0">
                <a:solidFill>
                  <a:schemeClr val="bg1"/>
                </a:solidFill>
                <a:ea typeface="Chocolate Covered Raindrops" panose="02000603000000000000" pitchFamily="2" charset="0"/>
              </a:rPr>
            </a:br>
            <a:br>
              <a:rPr lang="en-US" sz="10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Practical art courses are designed to teach students practical generic skills which, although applicable in some</a:t>
            </a:r>
            <a:br>
              <a:rPr lang="en-US" sz="18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occupations, are not designed to prepare students for entry into an occupation;</a:t>
            </a:r>
            <a:br>
              <a:rPr lang="en-US" sz="1800" dirty="0">
                <a:solidFill>
                  <a:schemeClr val="bg1"/>
                </a:solidFill>
                <a:ea typeface="Chocolate Covered Raindrops" panose="02000603000000000000" pitchFamily="2" charset="0"/>
              </a:rPr>
            </a:br>
            <a:br>
              <a:rPr lang="en-US" sz="10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Career education instruction which is designed to strengthen and integrate basic academic skills and</a:t>
            </a:r>
            <a:br>
              <a:rPr lang="en-US" sz="18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career/technical skills and occupational awareness;</a:t>
            </a:r>
            <a:br>
              <a:rPr lang="en-US" sz="1800" dirty="0">
                <a:solidFill>
                  <a:schemeClr val="bg1"/>
                </a:solidFill>
                <a:ea typeface="Chocolate Covered Raindrops" panose="02000603000000000000" pitchFamily="2" charset="0"/>
              </a:rPr>
            </a:br>
            <a:br>
              <a:rPr lang="en-US" sz="10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Accelerated career and technical programs such as career dual enrollment designed to enable high school students</a:t>
            </a:r>
            <a:br>
              <a:rPr lang="en-US" sz="1800" dirty="0">
                <a:solidFill>
                  <a:schemeClr val="bg1"/>
                </a:solidFill>
                <a:ea typeface="Chocolate Covered Raindrops" panose="02000603000000000000" pitchFamily="2" charset="0"/>
              </a:rPr>
            </a:br>
            <a:r>
              <a:rPr lang="en-US" sz="1800" dirty="0">
                <a:solidFill>
                  <a:schemeClr val="bg1"/>
                </a:solidFill>
                <a:ea typeface="Chocolate Covered Raindrops" panose="02000603000000000000" pitchFamily="2" charset="0"/>
              </a:rPr>
              <a:t>to earn elective credit toward graduation and postsecondary credit toward a technical certificate</a:t>
            </a:r>
            <a:r>
              <a:rPr lang="en-US" sz="2400" dirty="0">
                <a:solidFill>
                  <a:schemeClr val="bg1"/>
                </a:solidFill>
                <a:ea typeface="Chocolate Covered Raindrops" panose="02000603000000000000" pitchFamily="2" charset="0"/>
              </a:rPr>
              <a:t>.</a:t>
            </a:r>
            <a:br>
              <a:rPr lang="en-US" sz="2400" dirty="0">
                <a:solidFill>
                  <a:schemeClr val="bg1"/>
                </a:solidFill>
                <a:ea typeface="Chocolate Covered Raindrops" panose="02000603000000000000" pitchFamily="2" charset="0"/>
              </a:rPr>
            </a:br>
            <a:br>
              <a:rPr lang="en-US" sz="1800" dirty="0">
                <a:solidFill>
                  <a:schemeClr val="bg1"/>
                </a:solidFill>
                <a:ea typeface="Chocolate Covered Raindrops" panose="02000603000000000000" pitchFamily="2" charset="0"/>
              </a:rPr>
            </a:br>
            <a:br>
              <a:rPr lang="en-US" sz="1800" dirty="0">
                <a:solidFill>
                  <a:schemeClr val="bg1"/>
                </a:solidFill>
                <a:ea typeface="Chocolate Covered Raindrops" panose="02000603000000000000" pitchFamily="2" charset="0"/>
              </a:rPr>
            </a:br>
            <a:endParaRPr lang="en-US" sz="2400" dirty="0">
              <a:solidFill>
                <a:schemeClr val="bg1"/>
              </a:solidFill>
              <a:ea typeface="Chocolate Covered Raindrops" panose="02000603000000000000" pitchFamily="2" charset="0"/>
            </a:endParaRPr>
          </a:p>
        </p:txBody>
      </p:sp>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891055" y="6232422"/>
            <a:ext cx="9144000"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https://www.fldoe.org/academics/career-adult-edu/career-tech-edu/ngos/</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0" y="117446"/>
            <a:ext cx="12192000" cy="1015663"/>
          </a:xfrm>
          <a:prstGeom prst="rect">
            <a:avLst/>
          </a:prstGeom>
          <a:noFill/>
        </p:spPr>
        <p:txBody>
          <a:bodyPr wrap="square" lIns="91440" tIns="45720" rIns="91440" bIns="45720">
            <a:spAutoFit/>
          </a:bodyPr>
          <a:lstStyle/>
          <a:p>
            <a:pPr algn="ctr"/>
            <a:r>
              <a:rPr lang="en-US" sz="6000" b="1" cap="none" spc="0" dirty="0">
                <a:ln w="0"/>
                <a:solidFill>
                  <a:schemeClr val="bg1"/>
                </a:solidFill>
              </a:rPr>
              <a:t>Why Career </a:t>
            </a:r>
            <a:r>
              <a:rPr lang="en-US" sz="6000" b="1" dirty="0">
                <a:ln w="0"/>
                <a:solidFill>
                  <a:schemeClr val="bg1"/>
                </a:solidFill>
              </a:rPr>
              <a:t>T</a:t>
            </a:r>
            <a:r>
              <a:rPr lang="en-US" sz="6000" b="1" cap="none" spc="0" dirty="0">
                <a:ln w="0"/>
                <a:solidFill>
                  <a:schemeClr val="bg1"/>
                </a:solidFill>
              </a:rPr>
              <a:t>echnical Education?</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E469BDD9-E4CB-4A57-9F82-9544DBF081BA}"/>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582651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773275" y="5290457"/>
            <a:ext cx="8704026" cy="1567543"/>
          </a:xfrm>
        </p:spPr>
        <p:txBody>
          <a:bodyPr>
            <a:normAutofit/>
          </a:bodyPr>
          <a:lstStyle/>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endParaRPr lang="en-US" sz="1600" u="sng" dirty="0">
              <a:solidFill>
                <a:srgbClr val="FFFF00"/>
              </a:solidFill>
              <a:hlinkClick r:id="rId2">
                <a:extLst>
                  <a:ext uri="{A12FA001-AC4F-418D-AE19-62706E023703}">
                    <ahyp:hlinkClr xmlns:ahyp="http://schemas.microsoft.com/office/drawing/2018/hyperlinkcolor" val="tx"/>
                  </a:ext>
                </a:extLst>
              </a:hlinkClick>
            </a:endParaRPr>
          </a:p>
          <a:p>
            <a:r>
              <a:rPr lang="en-US" sz="1600" u="sng" dirty="0">
                <a:solidFill>
                  <a:srgbClr val="FFFF00"/>
                </a:solidFill>
                <a:hlinkClick r:id="rId3">
                  <a:extLst>
                    <a:ext uri="{A12FA001-AC4F-418D-AE19-62706E023703}">
                      <ahyp:hlinkClr xmlns:ahyp="http://schemas.microsoft.com/office/drawing/2018/hyperlinkcolor" val="tx"/>
                    </a:ext>
                  </a:extLst>
                </a:hlinkClick>
              </a:rPr>
              <a:t>https://www.livelytech.com/</a:t>
            </a:r>
            <a:endParaRPr lang="en-US" sz="1600" u="sng" dirty="0">
              <a:solidFill>
                <a:srgbClr val="FFFF00"/>
              </a:solidFill>
            </a:endParaRP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4"/>
          <a:stretch>
            <a:fillRect/>
          </a:stretch>
        </p:blipFill>
        <p:spPr>
          <a:xfrm>
            <a:off x="156945" y="5575549"/>
            <a:ext cx="3071446" cy="969930"/>
          </a:xfrm>
          <a:prstGeom prst="rect">
            <a:avLst/>
          </a:prstGeom>
        </p:spPr>
      </p:pic>
      <p:pic>
        <p:nvPicPr>
          <p:cNvPr id="6" name="Picture 5">
            <a:extLst>
              <a:ext uri="{FF2B5EF4-FFF2-40B4-BE49-F238E27FC236}">
                <a16:creationId xmlns:a16="http://schemas.microsoft.com/office/drawing/2014/main" id="{AC09DF88-2F82-49F0-A067-FADE42DE5B24}"/>
              </a:ext>
            </a:extLst>
          </p:cNvPr>
          <p:cNvPicPr>
            <a:picLocks noChangeAspect="1"/>
          </p:cNvPicPr>
          <p:nvPr/>
        </p:nvPicPr>
        <p:blipFill>
          <a:blip r:embed="rId5"/>
          <a:stretch>
            <a:fillRect/>
          </a:stretch>
        </p:blipFill>
        <p:spPr>
          <a:xfrm>
            <a:off x="10594530" y="5575549"/>
            <a:ext cx="1505843" cy="1505843"/>
          </a:xfrm>
          <a:prstGeom prst="rect">
            <a:avLst/>
          </a:prstGeom>
        </p:spPr>
      </p:pic>
      <p:pic>
        <p:nvPicPr>
          <p:cNvPr id="10" name="Picture 9">
            <a:extLst>
              <a:ext uri="{FF2B5EF4-FFF2-40B4-BE49-F238E27FC236}">
                <a16:creationId xmlns:a16="http://schemas.microsoft.com/office/drawing/2014/main" id="{E1742143-4210-4C63-8617-4539ED52C2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2228" y="103757"/>
            <a:ext cx="2509845" cy="909148"/>
          </a:xfrm>
          <a:prstGeom prst="rect">
            <a:avLst/>
          </a:prstGeom>
        </p:spPr>
      </p:pic>
      <p:sp>
        <p:nvSpPr>
          <p:cNvPr id="4" name="Rectangle 3">
            <a:extLst>
              <a:ext uri="{FF2B5EF4-FFF2-40B4-BE49-F238E27FC236}">
                <a16:creationId xmlns:a16="http://schemas.microsoft.com/office/drawing/2014/main" id="{B0C8EA79-22F8-4453-9929-30573C4F6E97}"/>
              </a:ext>
            </a:extLst>
          </p:cNvPr>
          <p:cNvSpPr/>
          <p:nvPr/>
        </p:nvSpPr>
        <p:spPr>
          <a:xfrm>
            <a:off x="2445807" y="936320"/>
            <a:ext cx="7873053" cy="1077218"/>
          </a:xfrm>
          <a:prstGeom prst="rect">
            <a:avLst/>
          </a:prstGeom>
          <a:noFill/>
        </p:spPr>
        <p:txBody>
          <a:bodyPr wrap="none" lIns="91440" tIns="45720" rIns="91440" bIns="45720">
            <a:spAutoFit/>
          </a:bodyPr>
          <a:lstStyle/>
          <a:p>
            <a:pPr algn="ctr"/>
            <a:r>
              <a:rPr lang="en-US" sz="6400" b="1" dirty="0">
                <a:ln w="0"/>
                <a:solidFill>
                  <a:schemeClr val="bg1"/>
                </a:solidFill>
                <a:effectLst>
                  <a:outerShdw blurRad="38100" dist="19050" dir="2700000" algn="tl" rotWithShape="0">
                    <a:schemeClr val="dk1">
                      <a:alpha val="40000"/>
                    </a:schemeClr>
                  </a:outerShdw>
                </a:effectLst>
              </a:rPr>
              <a:t>Licenses/Certifications</a:t>
            </a:r>
            <a:endParaRPr lang="en-US" sz="6400" b="1" cap="none" spc="0" dirty="0">
              <a:ln w="0"/>
              <a:solidFill>
                <a:schemeClr val="bg1"/>
              </a:solidFill>
              <a:effectLst>
                <a:outerShdw blurRad="38100" dist="19050" dir="2700000" algn="tl" rotWithShape="0">
                  <a:schemeClr val="dk1">
                    <a:alpha val="40000"/>
                  </a:schemeClr>
                </a:outerShdw>
              </a:effectLst>
            </a:endParaRPr>
          </a:p>
        </p:txBody>
      </p:sp>
      <p:pic>
        <p:nvPicPr>
          <p:cNvPr id="14" name="Picture 13">
            <a:extLst>
              <a:ext uri="{FF2B5EF4-FFF2-40B4-BE49-F238E27FC236}">
                <a16:creationId xmlns:a16="http://schemas.microsoft.com/office/drawing/2014/main" id="{BCAAB9C8-E0BF-4470-8F49-3898B67A44B9}"/>
              </a:ext>
            </a:extLst>
          </p:cNvPr>
          <p:cNvPicPr>
            <a:picLocks noChangeAspect="1"/>
          </p:cNvPicPr>
          <p:nvPr/>
        </p:nvPicPr>
        <p:blipFill>
          <a:blip r:embed="rId7"/>
          <a:stretch>
            <a:fillRect/>
          </a:stretch>
        </p:blipFill>
        <p:spPr>
          <a:xfrm>
            <a:off x="714699" y="1708979"/>
            <a:ext cx="7620660" cy="4212701"/>
          </a:xfrm>
          <a:prstGeom prst="rect">
            <a:avLst/>
          </a:prstGeom>
        </p:spPr>
      </p:pic>
    </p:spTree>
    <p:extLst>
      <p:ext uri="{BB962C8B-B14F-4D97-AF65-F5344CB8AC3E}">
        <p14:creationId xmlns:p14="http://schemas.microsoft.com/office/powerpoint/2010/main" val="224968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0" y="144623"/>
            <a:ext cx="12192000" cy="1015663"/>
          </a:xfrm>
          <a:prstGeom prst="rect">
            <a:avLst/>
          </a:prstGeom>
          <a:noFill/>
        </p:spPr>
        <p:txBody>
          <a:bodyPr wrap="square" lIns="91440" tIns="45720" rIns="91440" bIns="45720">
            <a:spAutoFit/>
          </a:bodyPr>
          <a:lstStyle/>
          <a:p>
            <a:pPr algn="ctr"/>
            <a:r>
              <a:rPr lang="en-US" sz="6000" b="1" dirty="0">
                <a:ln w="0"/>
                <a:solidFill>
                  <a:schemeClr val="bg1"/>
                </a:solidFill>
              </a:rPr>
              <a:t>CTE</a:t>
            </a:r>
            <a:r>
              <a:rPr lang="en-US" sz="6000" b="1" cap="none" spc="0" dirty="0">
                <a:ln w="0"/>
                <a:solidFill>
                  <a:schemeClr val="bg1"/>
                </a:solidFill>
              </a:rPr>
              <a:t>: Myths and Facts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pic>
        <p:nvPicPr>
          <p:cNvPr id="9" name="Picture 8">
            <a:extLst>
              <a:ext uri="{FF2B5EF4-FFF2-40B4-BE49-F238E27FC236}">
                <a16:creationId xmlns:a16="http://schemas.microsoft.com/office/drawing/2014/main" id="{7CA4AA70-4770-4BE7-AB7B-BB768B954308}"/>
              </a:ext>
            </a:extLst>
          </p:cNvPr>
          <p:cNvPicPr>
            <a:picLocks noChangeAspect="1"/>
          </p:cNvPicPr>
          <p:nvPr/>
        </p:nvPicPr>
        <p:blipFill>
          <a:blip r:embed="rId3"/>
          <a:stretch>
            <a:fillRect/>
          </a:stretch>
        </p:blipFill>
        <p:spPr>
          <a:xfrm>
            <a:off x="9573208" y="4768168"/>
            <a:ext cx="2461847" cy="2461847"/>
          </a:xfrm>
          <a:prstGeom prst="rect">
            <a:avLst/>
          </a:prstGeom>
        </p:spPr>
      </p:pic>
      <p:sp>
        <p:nvSpPr>
          <p:cNvPr id="2" name="Rectangle: Rounded Corners 1">
            <a:extLst>
              <a:ext uri="{FF2B5EF4-FFF2-40B4-BE49-F238E27FC236}">
                <a16:creationId xmlns:a16="http://schemas.microsoft.com/office/drawing/2014/main" id="{7CDE794A-5C2E-4A07-BDCA-0A546BDC1B6A}"/>
              </a:ext>
            </a:extLst>
          </p:cNvPr>
          <p:cNvSpPr/>
          <p:nvPr/>
        </p:nvSpPr>
        <p:spPr>
          <a:xfrm>
            <a:off x="770902" y="1228266"/>
            <a:ext cx="4721287" cy="8147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Myth: CTE is jobs training. 	</a:t>
            </a:r>
          </a:p>
        </p:txBody>
      </p:sp>
      <p:sp>
        <p:nvSpPr>
          <p:cNvPr id="6" name="Rectangle: Rounded Corners 5">
            <a:extLst>
              <a:ext uri="{FF2B5EF4-FFF2-40B4-BE49-F238E27FC236}">
                <a16:creationId xmlns:a16="http://schemas.microsoft.com/office/drawing/2014/main" id="{FD3B791E-67F2-4506-BFB2-A7E715AED8EC}"/>
              </a:ext>
            </a:extLst>
          </p:cNvPr>
          <p:cNvSpPr/>
          <p:nvPr/>
        </p:nvSpPr>
        <p:spPr>
          <a:xfrm>
            <a:off x="6475446" y="1228266"/>
            <a:ext cx="4721288" cy="8147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Fact: CTE empowers learners to explore multiple career options.</a:t>
            </a:r>
          </a:p>
        </p:txBody>
      </p:sp>
      <p:sp>
        <p:nvSpPr>
          <p:cNvPr id="8" name="Rectangle: Rounded Corners 7">
            <a:extLst>
              <a:ext uri="{FF2B5EF4-FFF2-40B4-BE49-F238E27FC236}">
                <a16:creationId xmlns:a16="http://schemas.microsoft.com/office/drawing/2014/main" id="{8FB1E0C4-DE6F-4CEB-A20C-B2323F7B406F}"/>
              </a:ext>
            </a:extLst>
          </p:cNvPr>
          <p:cNvSpPr/>
          <p:nvPr/>
        </p:nvSpPr>
        <p:spPr>
          <a:xfrm>
            <a:off x="770902" y="2152474"/>
            <a:ext cx="4721287" cy="8147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Myth: CTE leads to dead end jobs with low wages. </a:t>
            </a:r>
          </a:p>
        </p:txBody>
      </p:sp>
      <p:sp>
        <p:nvSpPr>
          <p:cNvPr id="10" name="Rectangle: Rounded Corners 9">
            <a:extLst>
              <a:ext uri="{FF2B5EF4-FFF2-40B4-BE49-F238E27FC236}">
                <a16:creationId xmlns:a16="http://schemas.microsoft.com/office/drawing/2014/main" id="{38C3A014-71C0-4CA9-8092-A4B9BAB2F7A1}"/>
              </a:ext>
            </a:extLst>
          </p:cNvPr>
          <p:cNvSpPr/>
          <p:nvPr/>
        </p:nvSpPr>
        <p:spPr>
          <a:xfrm>
            <a:off x="6475445" y="2152474"/>
            <a:ext cx="4721287" cy="8147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Fact: CTE leads to well-paying careers with potential for career advancement. </a:t>
            </a:r>
          </a:p>
        </p:txBody>
      </p:sp>
      <p:sp>
        <p:nvSpPr>
          <p:cNvPr id="12" name="Rectangle: Rounded Corners 11">
            <a:extLst>
              <a:ext uri="{FF2B5EF4-FFF2-40B4-BE49-F238E27FC236}">
                <a16:creationId xmlns:a16="http://schemas.microsoft.com/office/drawing/2014/main" id="{D5C69AEE-A1D5-48FA-A2D2-45AED707C763}"/>
              </a:ext>
            </a:extLst>
          </p:cNvPr>
          <p:cNvSpPr/>
          <p:nvPr/>
        </p:nvSpPr>
        <p:spPr>
          <a:xfrm>
            <a:off x="808224" y="3075999"/>
            <a:ext cx="4683965" cy="8147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Myth: CTE is for low-performing students or students who don’t go on to college or post-secondary training.</a:t>
            </a:r>
          </a:p>
        </p:txBody>
      </p:sp>
      <p:sp>
        <p:nvSpPr>
          <p:cNvPr id="14" name="Rectangle: Rounded Corners 13">
            <a:extLst>
              <a:ext uri="{FF2B5EF4-FFF2-40B4-BE49-F238E27FC236}">
                <a16:creationId xmlns:a16="http://schemas.microsoft.com/office/drawing/2014/main" id="{33D7F8C3-3BBC-4441-ADAC-5F34DFC8C158}"/>
              </a:ext>
            </a:extLst>
          </p:cNvPr>
          <p:cNvSpPr/>
          <p:nvPr/>
        </p:nvSpPr>
        <p:spPr>
          <a:xfrm>
            <a:off x="6475445" y="3075999"/>
            <a:ext cx="4721287" cy="8147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Fact: CTE provides ALL learners a seamless pathway to post-secondary education.</a:t>
            </a:r>
          </a:p>
        </p:txBody>
      </p:sp>
      <p:sp>
        <p:nvSpPr>
          <p:cNvPr id="15" name="Rectangle: Rounded Corners 14">
            <a:extLst>
              <a:ext uri="{FF2B5EF4-FFF2-40B4-BE49-F238E27FC236}">
                <a16:creationId xmlns:a16="http://schemas.microsoft.com/office/drawing/2014/main" id="{C6089EBF-B176-432C-8CC6-399ECDB052C6}"/>
              </a:ext>
            </a:extLst>
          </p:cNvPr>
          <p:cNvSpPr/>
          <p:nvPr/>
        </p:nvSpPr>
        <p:spPr>
          <a:xfrm>
            <a:off x="808224" y="3995156"/>
            <a:ext cx="4721287" cy="8147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Myth: CTE programs aren’t relevant if a students doesn’t know what career they want? 	</a:t>
            </a:r>
          </a:p>
        </p:txBody>
      </p:sp>
      <p:sp>
        <p:nvSpPr>
          <p:cNvPr id="16" name="Rectangle: Rounded Corners 15">
            <a:extLst>
              <a:ext uri="{FF2B5EF4-FFF2-40B4-BE49-F238E27FC236}">
                <a16:creationId xmlns:a16="http://schemas.microsoft.com/office/drawing/2014/main" id="{29030F22-71DE-4A0A-BC7C-B19B513B1FAB}"/>
              </a:ext>
            </a:extLst>
          </p:cNvPr>
          <p:cNvSpPr/>
          <p:nvPr/>
        </p:nvSpPr>
        <p:spPr>
          <a:xfrm>
            <a:off x="6475445" y="3995156"/>
            <a:ext cx="4721287" cy="8147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Fact: Experiencing CTE in high school is a good way to test-drive a career before spending money on additional training after high school. </a:t>
            </a:r>
          </a:p>
        </p:txBody>
      </p:sp>
      <p:pic>
        <p:nvPicPr>
          <p:cNvPr id="17" name="Picture 16">
            <a:extLst>
              <a:ext uri="{FF2B5EF4-FFF2-40B4-BE49-F238E27FC236}">
                <a16:creationId xmlns:a16="http://schemas.microsoft.com/office/drawing/2014/main" id="{26757EBC-E852-4BF6-AE2F-1CF0214A044A}"/>
              </a:ext>
            </a:extLst>
          </p:cNvPr>
          <p:cNvPicPr>
            <a:picLocks noChangeAspect="1"/>
          </p:cNvPicPr>
          <p:nvPr/>
        </p:nvPicPr>
        <p:blipFill>
          <a:blip r:embed="rId4"/>
          <a:stretch>
            <a:fillRect/>
          </a:stretch>
        </p:blipFill>
        <p:spPr>
          <a:xfrm>
            <a:off x="3651185" y="4851347"/>
            <a:ext cx="4889629" cy="1901522"/>
          </a:xfrm>
          <a:prstGeom prst="rect">
            <a:avLst/>
          </a:prstGeom>
        </p:spPr>
      </p:pic>
    </p:spTree>
    <p:extLst>
      <p:ext uri="{BB962C8B-B14F-4D97-AF65-F5344CB8AC3E}">
        <p14:creationId xmlns:p14="http://schemas.microsoft.com/office/powerpoint/2010/main" val="50629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247-4716-457B-A104-C92B56870C0D}"/>
              </a:ext>
            </a:extLst>
          </p:cNvPr>
          <p:cNvSpPr>
            <a:spLocks noGrp="1"/>
          </p:cNvSpPr>
          <p:nvPr>
            <p:ph type="ctrTitle"/>
          </p:nvPr>
        </p:nvSpPr>
        <p:spPr>
          <a:xfrm>
            <a:off x="662731" y="2831498"/>
            <a:ext cx="10830186" cy="2387600"/>
          </a:xfrm>
        </p:spPr>
        <p:txBody>
          <a:bodyPr>
            <a:noAutofit/>
          </a:bodyPr>
          <a:lstStyle/>
          <a:p>
            <a:pPr algn="l"/>
            <a:r>
              <a:rPr lang="en-US" sz="1800" b="1" dirty="0">
                <a:solidFill>
                  <a:schemeClr val="bg1"/>
                </a:solidFill>
              </a:rPr>
              <a:t>The following statutes contain important provisions of the Florida Career and Professional Education Act (CAPE Act): </a:t>
            </a:r>
            <a:br>
              <a:rPr lang="en-US" sz="1800" dirty="0">
                <a:solidFill>
                  <a:schemeClr val="bg1"/>
                </a:solidFill>
              </a:rPr>
            </a:br>
            <a:br>
              <a:rPr lang="en-US" sz="2000" dirty="0">
                <a:solidFill>
                  <a:schemeClr val="bg1"/>
                </a:solidFill>
              </a:rPr>
            </a:br>
            <a:r>
              <a:rPr lang="en-US" sz="2000" b="1" dirty="0">
                <a:solidFill>
                  <a:schemeClr val="bg1"/>
                </a:solidFill>
              </a:rPr>
              <a:t>Section 1003.4203 </a:t>
            </a:r>
            <a:r>
              <a:rPr lang="en-US" sz="2000" dirty="0">
                <a:solidFill>
                  <a:schemeClr val="bg1"/>
                </a:solidFill>
              </a:rPr>
              <a:t>– </a:t>
            </a:r>
            <a:r>
              <a:rPr lang="en-US" sz="1800" dirty="0">
                <a:solidFill>
                  <a:schemeClr val="bg1"/>
                </a:solidFill>
              </a:rPr>
              <a:t>Digital materials, CAPE Digital Tool certificates, and technical assistance</a:t>
            </a:r>
            <a:br>
              <a:rPr lang="en-US" sz="2000" dirty="0">
                <a:solidFill>
                  <a:schemeClr val="bg1"/>
                </a:solidFill>
              </a:rPr>
            </a:br>
            <a:r>
              <a:rPr lang="en-US" sz="2000" b="1" dirty="0">
                <a:solidFill>
                  <a:schemeClr val="bg1"/>
                </a:solidFill>
              </a:rPr>
              <a:t>Section 1003.491 </a:t>
            </a:r>
            <a:r>
              <a:rPr lang="en-US" sz="2000" dirty="0">
                <a:solidFill>
                  <a:schemeClr val="bg1"/>
                </a:solidFill>
              </a:rPr>
              <a:t>– </a:t>
            </a:r>
            <a:r>
              <a:rPr lang="en-US" sz="1800" dirty="0">
                <a:solidFill>
                  <a:schemeClr val="bg1"/>
                </a:solidFill>
              </a:rPr>
              <a:t>Florida Career and Professional Education Act</a:t>
            </a:r>
            <a:br>
              <a:rPr lang="en-US" sz="2000" dirty="0">
                <a:solidFill>
                  <a:schemeClr val="bg1"/>
                </a:solidFill>
              </a:rPr>
            </a:br>
            <a:r>
              <a:rPr lang="en-US" sz="2000" b="1" dirty="0">
                <a:solidFill>
                  <a:schemeClr val="bg1"/>
                </a:solidFill>
              </a:rPr>
              <a:t>Section 1003.492 </a:t>
            </a:r>
            <a:r>
              <a:rPr lang="en-US" sz="2000" dirty="0">
                <a:solidFill>
                  <a:schemeClr val="bg1"/>
                </a:solidFill>
              </a:rPr>
              <a:t>– </a:t>
            </a:r>
            <a:r>
              <a:rPr lang="en-US" sz="1800" dirty="0">
                <a:solidFill>
                  <a:schemeClr val="bg1"/>
                </a:solidFill>
              </a:rPr>
              <a:t>Industry-certified career education programs</a:t>
            </a:r>
            <a:br>
              <a:rPr lang="en-US" sz="2000" dirty="0">
                <a:solidFill>
                  <a:schemeClr val="bg1"/>
                </a:solidFill>
              </a:rPr>
            </a:br>
            <a:r>
              <a:rPr lang="en-US" sz="2000" b="1" dirty="0">
                <a:solidFill>
                  <a:schemeClr val="bg1"/>
                </a:solidFill>
              </a:rPr>
              <a:t>Section 1003.493 </a:t>
            </a:r>
            <a:r>
              <a:rPr lang="en-US" sz="2000" dirty="0">
                <a:solidFill>
                  <a:schemeClr val="bg1"/>
                </a:solidFill>
              </a:rPr>
              <a:t>– </a:t>
            </a:r>
            <a:r>
              <a:rPr lang="en-US" sz="1800" dirty="0">
                <a:solidFill>
                  <a:schemeClr val="bg1"/>
                </a:solidFill>
              </a:rPr>
              <a:t>Career and professional academies and career-themed courses</a:t>
            </a:r>
            <a:br>
              <a:rPr lang="en-US" sz="2000" dirty="0">
                <a:solidFill>
                  <a:schemeClr val="bg1"/>
                </a:solidFill>
              </a:rPr>
            </a:br>
            <a:r>
              <a:rPr lang="en-US" sz="2000" b="1" dirty="0">
                <a:solidFill>
                  <a:schemeClr val="bg1"/>
                </a:solidFill>
              </a:rPr>
              <a:t>Section 1003.4935 </a:t>
            </a:r>
            <a:r>
              <a:rPr lang="en-US" sz="1800" dirty="0">
                <a:solidFill>
                  <a:schemeClr val="bg1"/>
                </a:solidFill>
              </a:rPr>
              <a:t>– Middle grades career and professional academy courses and career-themed courses</a:t>
            </a:r>
            <a:br>
              <a:rPr lang="en-US" sz="2000" dirty="0">
                <a:solidFill>
                  <a:schemeClr val="bg1"/>
                </a:solidFill>
              </a:rPr>
            </a:br>
            <a:r>
              <a:rPr lang="en-US" sz="2000" b="1" dirty="0">
                <a:solidFill>
                  <a:schemeClr val="bg1"/>
                </a:solidFill>
              </a:rPr>
              <a:t>Section 1008.44 </a:t>
            </a:r>
            <a:r>
              <a:rPr lang="en-US" sz="2000" dirty="0">
                <a:solidFill>
                  <a:schemeClr val="bg1"/>
                </a:solidFill>
              </a:rPr>
              <a:t>– </a:t>
            </a:r>
            <a:r>
              <a:rPr lang="en-US" sz="1800" dirty="0">
                <a:solidFill>
                  <a:schemeClr val="bg1"/>
                </a:solidFill>
              </a:rPr>
              <a:t>CAPE Industry Certification Funding List and CAPE Postsecondary Industry Certification Funding List</a:t>
            </a:r>
            <a:br>
              <a:rPr lang="en-US" sz="2000" dirty="0">
                <a:solidFill>
                  <a:schemeClr val="bg1"/>
                </a:solidFill>
              </a:rPr>
            </a:br>
            <a:r>
              <a:rPr lang="en-US" sz="2000" b="1" dirty="0">
                <a:solidFill>
                  <a:schemeClr val="bg1"/>
                </a:solidFill>
              </a:rPr>
              <a:t>Section 1011.62(1)(o</a:t>
            </a:r>
            <a:r>
              <a:rPr lang="en-US" sz="2000" dirty="0">
                <a:solidFill>
                  <a:schemeClr val="bg1"/>
                </a:solidFill>
              </a:rPr>
              <a:t>) – </a:t>
            </a:r>
            <a:r>
              <a:rPr lang="en-US" sz="1800" dirty="0">
                <a:solidFill>
                  <a:schemeClr val="bg1"/>
                </a:solidFill>
              </a:rPr>
              <a:t>Calculation of additional full-time equivalent membership based on successful completion of a career-themed course pursuant to ss. 1003.491, 1003.492, and 1003.493, or courses with embedded CAPE industry certifications or CAPE Digital Tool certificates, and issuance of industry certification identified on the CAPE Industry Certification Funding List pursuant to rules adopted by the State Board of Education or CAPE Digital Tool certificates pursuant to s. 1003.4203.</a:t>
            </a:r>
          </a:p>
        </p:txBody>
      </p:sp>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1380931" y="5280700"/>
            <a:ext cx="10111985"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https://www.fldoe.org/academics/career-adult-edu/cape-secondary/statutes-rules.stml</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3064815" y="117446"/>
            <a:ext cx="5535490" cy="1077218"/>
          </a:xfrm>
          <a:prstGeom prst="rect">
            <a:avLst/>
          </a:prstGeom>
          <a:noFill/>
        </p:spPr>
        <p:txBody>
          <a:bodyPr wrap="none" lIns="91440" tIns="45720" rIns="91440" bIns="45720">
            <a:spAutoFit/>
          </a:bodyPr>
          <a:lstStyle/>
          <a:p>
            <a:pPr algn="ctr"/>
            <a:r>
              <a:rPr lang="en-US" sz="6400" b="1" cap="none" spc="0" dirty="0">
                <a:ln w="0"/>
                <a:solidFill>
                  <a:schemeClr val="bg1"/>
                </a:solidFill>
              </a:rPr>
              <a:t>Florida Statutes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pic>
        <p:nvPicPr>
          <p:cNvPr id="7" name="Picture 6">
            <a:extLst>
              <a:ext uri="{FF2B5EF4-FFF2-40B4-BE49-F238E27FC236}">
                <a16:creationId xmlns:a16="http://schemas.microsoft.com/office/drawing/2014/main" id="{4D63ADF1-B417-4A56-B420-DF675F96669A}"/>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189053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1508690" y="117446"/>
            <a:ext cx="8647752" cy="1077218"/>
          </a:xfrm>
          <a:prstGeom prst="rect">
            <a:avLst/>
          </a:prstGeom>
          <a:noFill/>
        </p:spPr>
        <p:txBody>
          <a:bodyPr wrap="none" lIns="91440" tIns="45720" rIns="91440" bIns="45720">
            <a:spAutoFit/>
          </a:bodyPr>
          <a:lstStyle/>
          <a:p>
            <a:pPr algn="ctr"/>
            <a:r>
              <a:rPr lang="en-US" sz="6400" b="1" cap="none" spc="0" dirty="0">
                <a:ln w="0"/>
                <a:solidFill>
                  <a:schemeClr val="bg1"/>
                </a:solidFill>
              </a:rPr>
              <a:t>The Role of K-12 and CTE</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pic>
        <p:nvPicPr>
          <p:cNvPr id="10" name="Picture 9">
            <a:extLst>
              <a:ext uri="{FF2B5EF4-FFF2-40B4-BE49-F238E27FC236}">
                <a16:creationId xmlns:a16="http://schemas.microsoft.com/office/drawing/2014/main" id="{54151E8D-2EC0-4679-A209-20A87ABE8956}"/>
              </a:ext>
            </a:extLst>
          </p:cNvPr>
          <p:cNvPicPr>
            <a:picLocks noChangeAspect="1"/>
          </p:cNvPicPr>
          <p:nvPr/>
        </p:nvPicPr>
        <p:blipFill>
          <a:blip r:embed="rId3"/>
          <a:stretch>
            <a:fillRect/>
          </a:stretch>
        </p:blipFill>
        <p:spPr>
          <a:xfrm>
            <a:off x="10594530" y="5575549"/>
            <a:ext cx="1505843" cy="1505843"/>
          </a:xfrm>
          <a:prstGeom prst="rect">
            <a:avLst/>
          </a:prstGeom>
        </p:spPr>
      </p:pic>
      <p:graphicFrame>
        <p:nvGraphicFramePr>
          <p:cNvPr id="7" name="Diagram 6">
            <a:extLst>
              <a:ext uri="{FF2B5EF4-FFF2-40B4-BE49-F238E27FC236}">
                <a16:creationId xmlns:a16="http://schemas.microsoft.com/office/drawing/2014/main" id="{D1BEAD10-5028-442E-8C7A-66523D8E0989}"/>
              </a:ext>
            </a:extLst>
          </p:cNvPr>
          <p:cNvGraphicFramePr/>
          <p:nvPr>
            <p:extLst>
              <p:ext uri="{D42A27DB-BD31-4B8C-83A1-F6EECF244321}">
                <p14:modId xmlns:p14="http://schemas.microsoft.com/office/powerpoint/2010/main" val="3582883288"/>
              </p:ext>
            </p:extLst>
          </p:nvPr>
        </p:nvGraphicFramePr>
        <p:xfrm>
          <a:off x="209215" y="110288"/>
          <a:ext cx="11773570" cy="5950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192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34EE6-6D26-40AF-B035-22132F52D027}"/>
              </a:ext>
            </a:extLst>
          </p:cNvPr>
          <p:cNvSpPr/>
          <p:nvPr/>
        </p:nvSpPr>
        <p:spPr>
          <a:xfrm>
            <a:off x="4127992" y="117446"/>
            <a:ext cx="3409138" cy="1077218"/>
          </a:xfrm>
          <a:prstGeom prst="rect">
            <a:avLst/>
          </a:prstGeom>
          <a:noFill/>
        </p:spPr>
        <p:txBody>
          <a:bodyPr wrap="none" lIns="91440" tIns="45720" rIns="91440" bIns="45720">
            <a:spAutoFit/>
          </a:bodyPr>
          <a:lstStyle/>
          <a:p>
            <a:pPr algn="ctr"/>
            <a:r>
              <a:rPr lang="en-US" sz="6400" b="1" cap="none" spc="0" dirty="0">
                <a:ln w="0"/>
                <a:solidFill>
                  <a:schemeClr val="bg1"/>
                </a:solidFill>
              </a:rPr>
              <a:t>Programs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2"/>
          <a:stretch>
            <a:fillRect/>
          </a:stretch>
        </p:blipFill>
        <p:spPr>
          <a:xfrm>
            <a:off x="156945" y="5575549"/>
            <a:ext cx="3071446" cy="969930"/>
          </a:xfrm>
          <a:prstGeom prst="rect">
            <a:avLst/>
          </a:prstGeom>
        </p:spPr>
      </p:pic>
      <p:graphicFrame>
        <p:nvGraphicFramePr>
          <p:cNvPr id="8" name="Table 7">
            <a:extLst>
              <a:ext uri="{FF2B5EF4-FFF2-40B4-BE49-F238E27FC236}">
                <a16:creationId xmlns:a16="http://schemas.microsoft.com/office/drawing/2014/main" id="{C2342045-086F-4A43-BCAA-10BEA89A8DCE}"/>
              </a:ext>
            </a:extLst>
          </p:cNvPr>
          <p:cNvGraphicFramePr>
            <a:graphicFrameLocks noGrp="1"/>
          </p:cNvGraphicFramePr>
          <p:nvPr>
            <p:extLst>
              <p:ext uri="{D42A27DB-BD31-4B8C-83A1-F6EECF244321}">
                <p14:modId xmlns:p14="http://schemas.microsoft.com/office/powerpoint/2010/main" val="2197878112"/>
              </p:ext>
            </p:extLst>
          </p:nvPr>
        </p:nvGraphicFramePr>
        <p:xfrm>
          <a:off x="1005313" y="1971040"/>
          <a:ext cx="4796972" cy="2915920"/>
        </p:xfrm>
        <a:graphic>
          <a:graphicData uri="http://schemas.openxmlformats.org/drawingml/2006/table">
            <a:tbl>
              <a:tblPr firstRow="1" bandRow="1">
                <a:tableStyleId>{5C22544A-7EE6-4342-B048-85BDC9FD1C3A}</a:tableStyleId>
              </a:tblPr>
              <a:tblGrid>
                <a:gridCol w="4796972">
                  <a:extLst>
                    <a:ext uri="{9D8B030D-6E8A-4147-A177-3AD203B41FA5}">
                      <a16:colId xmlns:a16="http://schemas.microsoft.com/office/drawing/2014/main" val="1753104015"/>
                    </a:ext>
                  </a:extLst>
                </a:gridCol>
              </a:tblGrid>
              <a:tr h="370840">
                <a:tc>
                  <a:txBody>
                    <a:bodyPr/>
                    <a:lstStyle/>
                    <a:p>
                      <a:pPr algn="ctr"/>
                      <a:r>
                        <a:rPr lang="en-US" sz="2800" dirty="0"/>
                        <a:t>K-12</a:t>
                      </a:r>
                    </a:p>
                  </a:txBody>
                  <a:tcPr/>
                </a:tc>
                <a:extLst>
                  <a:ext uri="{0D108BD9-81ED-4DB2-BD59-A6C34878D82A}">
                    <a16:rowId xmlns:a16="http://schemas.microsoft.com/office/drawing/2014/main" val="1487014597"/>
                  </a:ext>
                </a:extLst>
              </a:tr>
              <a:tr h="370840">
                <a:tc>
                  <a:txBody>
                    <a:bodyPr/>
                    <a:lstStyle/>
                    <a:p>
                      <a:r>
                        <a:rPr lang="en-US" dirty="0"/>
                        <a:t>Middle School and Career Exploratory</a:t>
                      </a:r>
                    </a:p>
                  </a:txBody>
                  <a:tcPr/>
                </a:tc>
                <a:extLst>
                  <a:ext uri="{0D108BD9-81ED-4DB2-BD59-A6C34878D82A}">
                    <a16:rowId xmlns:a16="http://schemas.microsoft.com/office/drawing/2014/main" val="2722832820"/>
                  </a:ext>
                </a:extLst>
              </a:tr>
              <a:tr h="370840">
                <a:tc>
                  <a:txBody>
                    <a:bodyPr/>
                    <a:lstStyle/>
                    <a:p>
                      <a:r>
                        <a:rPr lang="en-US" dirty="0"/>
                        <a:t>Career Preparatory</a:t>
                      </a:r>
                    </a:p>
                  </a:txBody>
                  <a:tcPr/>
                </a:tc>
                <a:extLst>
                  <a:ext uri="{0D108BD9-81ED-4DB2-BD59-A6C34878D82A}">
                    <a16:rowId xmlns:a16="http://schemas.microsoft.com/office/drawing/2014/main" val="1586841768"/>
                  </a:ext>
                </a:extLst>
              </a:tr>
              <a:tr h="370840">
                <a:tc>
                  <a:txBody>
                    <a:bodyPr/>
                    <a:lstStyle/>
                    <a:p>
                      <a:r>
                        <a:rPr lang="en-US" dirty="0"/>
                        <a:t>Technology Education</a:t>
                      </a:r>
                    </a:p>
                  </a:txBody>
                  <a:tcPr/>
                </a:tc>
                <a:extLst>
                  <a:ext uri="{0D108BD9-81ED-4DB2-BD59-A6C34878D82A}">
                    <a16:rowId xmlns:a16="http://schemas.microsoft.com/office/drawing/2014/main" val="2228810011"/>
                  </a:ext>
                </a:extLst>
              </a:tr>
              <a:tr h="370840">
                <a:tc>
                  <a:txBody>
                    <a:bodyPr/>
                    <a:lstStyle/>
                    <a:p>
                      <a:r>
                        <a:rPr lang="en-US" dirty="0"/>
                        <a:t>Work-based Learning and Capstone Courses</a:t>
                      </a:r>
                    </a:p>
                  </a:txBody>
                  <a:tcPr/>
                </a:tc>
                <a:extLst>
                  <a:ext uri="{0D108BD9-81ED-4DB2-BD59-A6C34878D82A}">
                    <a16:rowId xmlns:a16="http://schemas.microsoft.com/office/drawing/2014/main" val="812028874"/>
                  </a:ext>
                </a:extLst>
              </a:tr>
              <a:tr h="370840">
                <a:tc>
                  <a:txBody>
                    <a:bodyPr/>
                    <a:lstStyle/>
                    <a:p>
                      <a:r>
                        <a:rPr lang="en-US" dirty="0"/>
                        <a:t>All other including practical arts, single course programs and courses for special needs population</a:t>
                      </a:r>
                    </a:p>
                  </a:txBody>
                  <a:tcPr/>
                </a:tc>
                <a:extLst>
                  <a:ext uri="{0D108BD9-81ED-4DB2-BD59-A6C34878D82A}">
                    <a16:rowId xmlns:a16="http://schemas.microsoft.com/office/drawing/2014/main" val="606425898"/>
                  </a:ext>
                </a:extLst>
              </a:tr>
            </a:tbl>
          </a:graphicData>
        </a:graphic>
      </p:graphicFrame>
      <p:graphicFrame>
        <p:nvGraphicFramePr>
          <p:cNvPr id="9" name="Table 8">
            <a:extLst>
              <a:ext uri="{FF2B5EF4-FFF2-40B4-BE49-F238E27FC236}">
                <a16:creationId xmlns:a16="http://schemas.microsoft.com/office/drawing/2014/main" id="{87748A5B-9E34-4D08-BFBD-EB0AD5BEBB1B}"/>
              </a:ext>
            </a:extLst>
          </p:cNvPr>
          <p:cNvGraphicFramePr>
            <a:graphicFrameLocks noGrp="1"/>
          </p:cNvGraphicFramePr>
          <p:nvPr>
            <p:extLst>
              <p:ext uri="{D42A27DB-BD31-4B8C-83A1-F6EECF244321}">
                <p14:modId xmlns:p14="http://schemas.microsoft.com/office/powerpoint/2010/main" val="1097830564"/>
              </p:ext>
            </p:extLst>
          </p:nvPr>
        </p:nvGraphicFramePr>
        <p:xfrm>
          <a:off x="6374881" y="1971040"/>
          <a:ext cx="4796972" cy="2743200"/>
        </p:xfrm>
        <a:graphic>
          <a:graphicData uri="http://schemas.openxmlformats.org/drawingml/2006/table">
            <a:tbl>
              <a:tblPr firstRow="1" bandRow="1">
                <a:tableStyleId>{5C22544A-7EE6-4342-B048-85BDC9FD1C3A}</a:tableStyleId>
              </a:tblPr>
              <a:tblGrid>
                <a:gridCol w="4796972">
                  <a:extLst>
                    <a:ext uri="{9D8B030D-6E8A-4147-A177-3AD203B41FA5}">
                      <a16:colId xmlns:a16="http://schemas.microsoft.com/office/drawing/2014/main" val="1753104015"/>
                    </a:ext>
                  </a:extLst>
                </a:gridCol>
              </a:tblGrid>
              <a:tr h="217611">
                <a:tc>
                  <a:txBody>
                    <a:bodyPr/>
                    <a:lstStyle/>
                    <a:p>
                      <a:pPr algn="ctr"/>
                      <a:r>
                        <a:rPr lang="en-US" sz="2800" dirty="0"/>
                        <a:t>Postsecondary</a:t>
                      </a:r>
                    </a:p>
                  </a:txBody>
                  <a:tcPr/>
                </a:tc>
                <a:extLst>
                  <a:ext uri="{0D108BD9-81ED-4DB2-BD59-A6C34878D82A}">
                    <a16:rowId xmlns:a16="http://schemas.microsoft.com/office/drawing/2014/main" val="1487014597"/>
                  </a:ext>
                </a:extLst>
              </a:tr>
              <a:tr h="370840">
                <a:tc>
                  <a:txBody>
                    <a:bodyPr/>
                    <a:lstStyle/>
                    <a:p>
                      <a:r>
                        <a:rPr lang="en-US" dirty="0"/>
                        <a:t>Apprenticeship</a:t>
                      </a:r>
                    </a:p>
                  </a:txBody>
                  <a:tcPr/>
                </a:tc>
                <a:extLst>
                  <a:ext uri="{0D108BD9-81ED-4DB2-BD59-A6C34878D82A}">
                    <a16:rowId xmlns:a16="http://schemas.microsoft.com/office/drawing/2014/main" val="2722832820"/>
                  </a:ext>
                </a:extLst>
              </a:tr>
              <a:tr h="370840">
                <a:tc>
                  <a:txBody>
                    <a:bodyPr/>
                    <a:lstStyle/>
                    <a:p>
                      <a:r>
                        <a:rPr lang="en-US" dirty="0"/>
                        <a:t>Career Certificate</a:t>
                      </a:r>
                    </a:p>
                  </a:txBody>
                  <a:tcPr/>
                </a:tc>
                <a:extLst>
                  <a:ext uri="{0D108BD9-81ED-4DB2-BD59-A6C34878D82A}">
                    <a16:rowId xmlns:a16="http://schemas.microsoft.com/office/drawing/2014/main" val="1586841768"/>
                  </a:ext>
                </a:extLst>
              </a:tr>
              <a:tr h="370840">
                <a:tc>
                  <a:txBody>
                    <a:bodyPr/>
                    <a:lstStyle/>
                    <a:p>
                      <a:r>
                        <a:rPr lang="en-US" dirty="0"/>
                        <a:t>Applied Technology Diploma</a:t>
                      </a:r>
                    </a:p>
                  </a:txBody>
                  <a:tcPr/>
                </a:tc>
                <a:extLst>
                  <a:ext uri="{0D108BD9-81ED-4DB2-BD59-A6C34878D82A}">
                    <a16:rowId xmlns:a16="http://schemas.microsoft.com/office/drawing/2014/main" val="2228810011"/>
                  </a:ext>
                </a:extLst>
              </a:tr>
              <a:tr h="370840">
                <a:tc>
                  <a:txBody>
                    <a:bodyPr/>
                    <a:lstStyle/>
                    <a:p>
                      <a:r>
                        <a:rPr lang="en-US" dirty="0"/>
                        <a:t>College Credit Certificate</a:t>
                      </a:r>
                    </a:p>
                  </a:txBody>
                  <a:tcPr/>
                </a:tc>
                <a:extLst>
                  <a:ext uri="{0D108BD9-81ED-4DB2-BD59-A6C34878D82A}">
                    <a16:rowId xmlns:a16="http://schemas.microsoft.com/office/drawing/2014/main" val="812028874"/>
                  </a:ext>
                </a:extLst>
              </a:tr>
              <a:tr h="370840">
                <a:tc>
                  <a:txBody>
                    <a:bodyPr/>
                    <a:lstStyle/>
                    <a:p>
                      <a:r>
                        <a:rPr lang="en-US" dirty="0"/>
                        <a:t>Associate in Science/Associate in Applied Science</a:t>
                      </a:r>
                    </a:p>
                  </a:txBody>
                  <a:tcPr/>
                </a:tc>
                <a:extLst>
                  <a:ext uri="{0D108BD9-81ED-4DB2-BD59-A6C34878D82A}">
                    <a16:rowId xmlns:a16="http://schemas.microsoft.com/office/drawing/2014/main" val="606425898"/>
                  </a:ext>
                </a:extLst>
              </a:tr>
              <a:tr h="370840">
                <a:tc>
                  <a:txBody>
                    <a:bodyPr/>
                    <a:lstStyle/>
                    <a:p>
                      <a:r>
                        <a:rPr lang="en-US" dirty="0"/>
                        <a:t>Workforce Baccalaureate Degrees</a:t>
                      </a:r>
                    </a:p>
                  </a:txBody>
                  <a:tcPr/>
                </a:tc>
                <a:extLst>
                  <a:ext uri="{0D108BD9-81ED-4DB2-BD59-A6C34878D82A}">
                    <a16:rowId xmlns:a16="http://schemas.microsoft.com/office/drawing/2014/main" val="3748786958"/>
                  </a:ext>
                </a:extLst>
              </a:tr>
            </a:tbl>
          </a:graphicData>
        </a:graphic>
      </p:graphicFrame>
      <p:pic>
        <p:nvPicPr>
          <p:cNvPr id="10" name="Picture 9">
            <a:extLst>
              <a:ext uri="{FF2B5EF4-FFF2-40B4-BE49-F238E27FC236}">
                <a16:creationId xmlns:a16="http://schemas.microsoft.com/office/drawing/2014/main" id="{54151E8D-2EC0-4679-A209-20A87ABE8956}"/>
              </a:ext>
            </a:extLst>
          </p:cNvPr>
          <p:cNvPicPr>
            <a:picLocks noChangeAspect="1"/>
          </p:cNvPicPr>
          <p:nvPr/>
        </p:nvPicPr>
        <p:blipFill>
          <a:blip r:embed="rId3"/>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340433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7247-4716-457B-A104-C92B56870C0D}"/>
              </a:ext>
            </a:extLst>
          </p:cNvPr>
          <p:cNvSpPr>
            <a:spLocks noGrp="1"/>
          </p:cNvSpPr>
          <p:nvPr>
            <p:ph type="ctrTitle"/>
          </p:nvPr>
        </p:nvSpPr>
        <p:spPr>
          <a:xfrm>
            <a:off x="662730" y="1427584"/>
            <a:ext cx="10830186" cy="1309578"/>
          </a:xfrm>
        </p:spPr>
        <p:txBody>
          <a:bodyPr>
            <a:noAutofit/>
          </a:bodyPr>
          <a:lstStyle/>
          <a:p>
            <a:r>
              <a:rPr lang="en-US" sz="2400" dirty="0">
                <a:solidFill>
                  <a:schemeClr val="bg1"/>
                </a:solidFill>
              </a:rPr>
              <a:t>CTE programs are organized into 17 different career clusters and are geared toward middle school, high school, district technical school, and Florida College System students throughout the state. </a:t>
            </a:r>
          </a:p>
        </p:txBody>
      </p:sp>
      <p:sp>
        <p:nvSpPr>
          <p:cNvPr id="3" name="Subtitle 2">
            <a:extLst>
              <a:ext uri="{FF2B5EF4-FFF2-40B4-BE49-F238E27FC236}">
                <a16:creationId xmlns:a16="http://schemas.microsoft.com/office/drawing/2014/main" id="{3FADF143-B2E4-494D-B8B6-2B2E9FB2C8C7}"/>
              </a:ext>
            </a:extLst>
          </p:cNvPr>
          <p:cNvSpPr>
            <a:spLocks noGrp="1"/>
          </p:cNvSpPr>
          <p:nvPr>
            <p:ph type="subTitle" idx="1"/>
          </p:nvPr>
        </p:nvSpPr>
        <p:spPr>
          <a:xfrm>
            <a:off x="2467737" y="5847359"/>
            <a:ext cx="10111985" cy="1655762"/>
          </a:xfrm>
        </p:spPr>
        <p:txBody>
          <a:bodyPr>
            <a:normAutofit/>
          </a:bodyPr>
          <a:lstStyle/>
          <a:p>
            <a:r>
              <a:rPr lang="en-US" sz="1600" dirty="0">
                <a:solidFill>
                  <a:srgbClr val="FFFF00"/>
                </a:solidFill>
                <a:hlinkClick r:id="rId2">
                  <a:extLst>
                    <a:ext uri="{A12FA001-AC4F-418D-AE19-62706E023703}">
                      <ahyp:hlinkClr xmlns:ahyp="http://schemas.microsoft.com/office/drawing/2018/hyperlinkcolor" val="tx"/>
                    </a:ext>
                  </a:extLst>
                </a:hlinkClick>
              </a:rPr>
              <a:t>https://www.fldoe.org/academics/career-adult-edu/career-tech-edu/</a:t>
            </a:r>
            <a:endParaRPr lang="en-US" sz="1600" dirty="0">
              <a:solidFill>
                <a:srgbClr val="FFFF00"/>
              </a:solidFill>
            </a:endParaRPr>
          </a:p>
          <a:p>
            <a:endParaRPr lang="en-US" sz="1600" dirty="0"/>
          </a:p>
        </p:txBody>
      </p:sp>
      <p:sp>
        <p:nvSpPr>
          <p:cNvPr id="4" name="Rectangle 3">
            <a:extLst>
              <a:ext uri="{FF2B5EF4-FFF2-40B4-BE49-F238E27FC236}">
                <a16:creationId xmlns:a16="http://schemas.microsoft.com/office/drawing/2014/main" id="{0C234EE6-6D26-40AF-B035-22132F52D027}"/>
              </a:ext>
            </a:extLst>
          </p:cNvPr>
          <p:cNvSpPr/>
          <p:nvPr/>
        </p:nvSpPr>
        <p:spPr>
          <a:xfrm>
            <a:off x="3425500" y="182760"/>
            <a:ext cx="5304657" cy="1077218"/>
          </a:xfrm>
          <a:prstGeom prst="rect">
            <a:avLst/>
          </a:prstGeom>
          <a:noFill/>
        </p:spPr>
        <p:txBody>
          <a:bodyPr wrap="none" lIns="91440" tIns="45720" rIns="91440" bIns="45720">
            <a:spAutoFit/>
          </a:bodyPr>
          <a:lstStyle/>
          <a:p>
            <a:pPr algn="ctr"/>
            <a:r>
              <a:rPr lang="en-US" sz="6400" b="1" cap="none" spc="0" dirty="0">
                <a:ln w="0"/>
                <a:solidFill>
                  <a:schemeClr val="bg1"/>
                </a:solidFill>
              </a:rPr>
              <a:t>Career Clusters</a:t>
            </a:r>
          </a:p>
        </p:txBody>
      </p:sp>
      <p:pic>
        <p:nvPicPr>
          <p:cNvPr id="5" name="Picture 4">
            <a:extLst>
              <a:ext uri="{FF2B5EF4-FFF2-40B4-BE49-F238E27FC236}">
                <a16:creationId xmlns:a16="http://schemas.microsoft.com/office/drawing/2014/main" id="{52D0E217-4567-46FF-923A-41F1EB4E683A}"/>
              </a:ext>
            </a:extLst>
          </p:cNvPr>
          <p:cNvPicPr>
            <a:picLocks noChangeAspect="1"/>
          </p:cNvPicPr>
          <p:nvPr/>
        </p:nvPicPr>
        <p:blipFill>
          <a:blip r:embed="rId3"/>
          <a:stretch>
            <a:fillRect/>
          </a:stretch>
        </p:blipFill>
        <p:spPr>
          <a:xfrm>
            <a:off x="156945" y="5575549"/>
            <a:ext cx="3071446" cy="969930"/>
          </a:xfrm>
          <a:prstGeom prst="rect">
            <a:avLst/>
          </a:prstGeom>
        </p:spPr>
      </p:pic>
      <p:graphicFrame>
        <p:nvGraphicFramePr>
          <p:cNvPr id="6" name="Table 5">
            <a:extLst>
              <a:ext uri="{FF2B5EF4-FFF2-40B4-BE49-F238E27FC236}">
                <a16:creationId xmlns:a16="http://schemas.microsoft.com/office/drawing/2014/main" id="{353F7F76-9620-47DE-93E5-625AEA789EE2}"/>
              </a:ext>
            </a:extLst>
          </p:cNvPr>
          <p:cNvGraphicFramePr>
            <a:graphicFrameLocks noGrp="1"/>
          </p:cNvGraphicFramePr>
          <p:nvPr>
            <p:extLst>
              <p:ext uri="{D42A27DB-BD31-4B8C-83A1-F6EECF244321}">
                <p14:modId xmlns:p14="http://schemas.microsoft.com/office/powerpoint/2010/main" val="1380921806"/>
              </p:ext>
            </p:extLst>
          </p:nvPr>
        </p:nvGraphicFramePr>
        <p:xfrm>
          <a:off x="559838" y="2710991"/>
          <a:ext cx="11206064" cy="2595880"/>
        </p:xfrm>
        <a:graphic>
          <a:graphicData uri="http://schemas.openxmlformats.org/drawingml/2006/table">
            <a:tbl>
              <a:tblPr firstRow="1" bandRow="1">
                <a:tableStyleId>{5C22544A-7EE6-4342-B048-85BDC9FD1C3A}</a:tableStyleId>
              </a:tblPr>
              <a:tblGrid>
                <a:gridCol w="3644360">
                  <a:extLst>
                    <a:ext uri="{9D8B030D-6E8A-4147-A177-3AD203B41FA5}">
                      <a16:colId xmlns:a16="http://schemas.microsoft.com/office/drawing/2014/main" val="3947906989"/>
                    </a:ext>
                  </a:extLst>
                </a:gridCol>
                <a:gridCol w="3644360">
                  <a:extLst>
                    <a:ext uri="{9D8B030D-6E8A-4147-A177-3AD203B41FA5}">
                      <a16:colId xmlns:a16="http://schemas.microsoft.com/office/drawing/2014/main" val="2552284946"/>
                    </a:ext>
                  </a:extLst>
                </a:gridCol>
                <a:gridCol w="3917344">
                  <a:extLst>
                    <a:ext uri="{9D8B030D-6E8A-4147-A177-3AD203B41FA5}">
                      <a16:colId xmlns:a16="http://schemas.microsoft.com/office/drawing/2014/main" val="146555122"/>
                    </a:ext>
                  </a:extLst>
                </a:gridCol>
              </a:tblGrid>
              <a:tr h="370840">
                <a:tc gridSpan="3">
                  <a:txBody>
                    <a:bodyPr/>
                    <a:lstStyle/>
                    <a:p>
                      <a:pPr algn="ctr"/>
                      <a:r>
                        <a:rPr lang="en-US" dirty="0"/>
                        <a:t>Career Cluster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53705810"/>
                  </a:ext>
                </a:extLst>
              </a:tr>
              <a:tr h="370840">
                <a:tc>
                  <a:txBody>
                    <a:bodyPr/>
                    <a:lstStyle/>
                    <a:p>
                      <a:r>
                        <a:rPr lang="en-US" sz="1600" dirty="0"/>
                        <a:t>Agriculture, Food &amp; Natural Resources </a:t>
                      </a:r>
                    </a:p>
                  </a:txBody>
                  <a:tcPr/>
                </a:tc>
                <a:tc>
                  <a:txBody>
                    <a:bodyPr/>
                    <a:lstStyle/>
                    <a:p>
                      <a:r>
                        <a:rPr lang="en-US" dirty="0"/>
                        <a:t>Engineering &amp; Technology</a:t>
                      </a:r>
                    </a:p>
                  </a:txBody>
                  <a:tcPr/>
                </a:tc>
                <a:tc>
                  <a:txBody>
                    <a:bodyPr/>
                    <a:lstStyle/>
                    <a:p>
                      <a:r>
                        <a:rPr lang="en-US" dirty="0"/>
                        <a:t>Information Technology</a:t>
                      </a:r>
                    </a:p>
                  </a:txBody>
                  <a:tcPr/>
                </a:tc>
                <a:extLst>
                  <a:ext uri="{0D108BD9-81ED-4DB2-BD59-A6C34878D82A}">
                    <a16:rowId xmlns:a16="http://schemas.microsoft.com/office/drawing/2014/main" val="4261632306"/>
                  </a:ext>
                </a:extLst>
              </a:tr>
              <a:tr h="370840">
                <a:tc>
                  <a:txBody>
                    <a:bodyPr/>
                    <a:lstStyle/>
                    <a:p>
                      <a:r>
                        <a:rPr lang="en-US" sz="1600" dirty="0"/>
                        <a:t>Architecture &amp; Construction</a:t>
                      </a:r>
                    </a:p>
                  </a:txBody>
                  <a:tcPr/>
                </a:tc>
                <a:tc>
                  <a:txBody>
                    <a:bodyPr/>
                    <a:lstStyle/>
                    <a:p>
                      <a:r>
                        <a:rPr lang="en-US" dirty="0"/>
                        <a:t>Finance</a:t>
                      </a:r>
                    </a:p>
                  </a:txBody>
                  <a:tcPr/>
                </a:tc>
                <a:tc>
                  <a:txBody>
                    <a:bodyPr/>
                    <a:lstStyle/>
                    <a:p>
                      <a:r>
                        <a:rPr lang="en-US" dirty="0"/>
                        <a:t>Law, Public Safety &amp; Security</a:t>
                      </a:r>
                    </a:p>
                  </a:txBody>
                  <a:tcPr/>
                </a:tc>
                <a:extLst>
                  <a:ext uri="{0D108BD9-81ED-4DB2-BD59-A6C34878D82A}">
                    <a16:rowId xmlns:a16="http://schemas.microsoft.com/office/drawing/2014/main" val="2011897555"/>
                  </a:ext>
                </a:extLst>
              </a:tr>
              <a:tr h="370840">
                <a:tc>
                  <a:txBody>
                    <a:bodyPr/>
                    <a:lstStyle/>
                    <a:p>
                      <a:r>
                        <a:rPr lang="en-US" sz="1600" dirty="0"/>
                        <a:t>Arts, A/V Technology &amp; Communication </a:t>
                      </a:r>
                    </a:p>
                  </a:txBody>
                  <a:tcPr/>
                </a:tc>
                <a:tc>
                  <a:txBody>
                    <a:bodyPr/>
                    <a:lstStyle/>
                    <a:p>
                      <a:r>
                        <a:rPr lang="en-US" dirty="0"/>
                        <a:t>Government &amp; Public Administration</a:t>
                      </a:r>
                    </a:p>
                  </a:txBody>
                  <a:tcPr/>
                </a:tc>
                <a:tc>
                  <a:txBody>
                    <a:bodyPr/>
                    <a:lstStyle/>
                    <a:p>
                      <a:r>
                        <a:rPr lang="en-US" dirty="0"/>
                        <a:t>Manufacturing</a:t>
                      </a:r>
                    </a:p>
                  </a:txBody>
                  <a:tcPr/>
                </a:tc>
                <a:extLst>
                  <a:ext uri="{0D108BD9-81ED-4DB2-BD59-A6C34878D82A}">
                    <a16:rowId xmlns:a16="http://schemas.microsoft.com/office/drawing/2014/main" val="635217735"/>
                  </a:ext>
                </a:extLst>
              </a:tr>
              <a:tr h="370840">
                <a:tc>
                  <a:txBody>
                    <a:bodyPr/>
                    <a:lstStyle/>
                    <a:p>
                      <a:r>
                        <a:rPr lang="en-US" sz="1600" dirty="0"/>
                        <a:t>Business Management &amp; Administration</a:t>
                      </a:r>
                    </a:p>
                  </a:txBody>
                  <a:tcPr/>
                </a:tc>
                <a:tc>
                  <a:txBody>
                    <a:bodyPr/>
                    <a:lstStyle/>
                    <a:p>
                      <a:r>
                        <a:rPr lang="en-US" dirty="0"/>
                        <a:t>Health Science</a:t>
                      </a:r>
                    </a:p>
                  </a:txBody>
                  <a:tcPr/>
                </a:tc>
                <a:tc>
                  <a:txBody>
                    <a:bodyPr/>
                    <a:lstStyle/>
                    <a:p>
                      <a:r>
                        <a:rPr lang="en-US" dirty="0"/>
                        <a:t>Marketing, Sales, &amp; Service </a:t>
                      </a:r>
                    </a:p>
                  </a:txBody>
                  <a:tcPr/>
                </a:tc>
                <a:extLst>
                  <a:ext uri="{0D108BD9-81ED-4DB2-BD59-A6C34878D82A}">
                    <a16:rowId xmlns:a16="http://schemas.microsoft.com/office/drawing/2014/main" val="1617592493"/>
                  </a:ext>
                </a:extLst>
              </a:tr>
              <a:tr h="370840">
                <a:tc>
                  <a:txBody>
                    <a:bodyPr/>
                    <a:lstStyle/>
                    <a:p>
                      <a:r>
                        <a:rPr lang="en-US" sz="1600" dirty="0"/>
                        <a:t>Education &amp; Training</a:t>
                      </a:r>
                    </a:p>
                  </a:txBody>
                  <a:tcPr/>
                </a:tc>
                <a:tc>
                  <a:txBody>
                    <a:bodyPr/>
                    <a:lstStyle/>
                    <a:p>
                      <a:r>
                        <a:rPr lang="en-US" dirty="0"/>
                        <a:t>Hospitality &amp; Tourism</a:t>
                      </a:r>
                    </a:p>
                  </a:txBody>
                  <a:tcPr/>
                </a:tc>
                <a:tc>
                  <a:txBody>
                    <a:bodyPr/>
                    <a:lstStyle/>
                    <a:p>
                      <a:r>
                        <a:rPr lang="en-US" dirty="0"/>
                        <a:t>Transportation, Distribution &amp; Logistics</a:t>
                      </a:r>
                    </a:p>
                  </a:txBody>
                  <a:tcPr/>
                </a:tc>
                <a:extLst>
                  <a:ext uri="{0D108BD9-81ED-4DB2-BD59-A6C34878D82A}">
                    <a16:rowId xmlns:a16="http://schemas.microsoft.com/office/drawing/2014/main" val="2450390003"/>
                  </a:ext>
                </a:extLst>
              </a:tr>
              <a:tr h="370840">
                <a:tc>
                  <a:txBody>
                    <a:bodyPr/>
                    <a:lstStyle/>
                    <a:p>
                      <a:r>
                        <a:rPr lang="en-US" sz="1600" dirty="0"/>
                        <a:t>Energy</a:t>
                      </a:r>
                    </a:p>
                  </a:txBody>
                  <a:tcPr/>
                </a:tc>
                <a:tc>
                  <a:txBody>
                    <a:bodyPr/>
                    <a:lstStyle/>
                    <a:p>
                      <a:r>
                        <a:rPr lang="en-US" dirty="0"/>
                        <a:t>Human Services</a:t>
                      </a:r>
                    </a:p>
                  </a:txBody>
                  <a:tcPr/>
                </a:tc>
                <a:tc>
                  <a:txBody>
                    <a:bodyPr/>
                    <a:lstStyle/>
                    <a:p>
                      <a:endParaRPr lang="en-US" dirty="0"/>
                    </a:p>
                  </a:txBody>
                  <a:tcPr/>
                </a:tc>
                <a:extLst>
                  <a:ext uri="{0D108BD9-81ED-4DB2-BD59-A6C34878D82A}">
                    <a16:rowId xmlns:a16="http://schemas.microsoft.com/office/drawing/2014/main" val="1556356649"/>
                  </a:ext>
                </a:extLst>
              </a:tr>
            </a:tbl>
          </a:graphicData>
        </a:graphic>
      </p:graphicFrame>
      <p:pic>
        <p:nvPicPr>
          <p:cNvPr id="9" name="Picture 8">
            <a:extLst>
              <a:ext uri="{FF2B5EF4-FFF2-40B4-BE49-F238E27FC236}">
                <a16:creationId xmlns:a16="http://schemas.microsoft.com/office/drawing/2014/main" id="{70C9199F-81FE-4667-B730-DD2DB70AC290}"/>
              </a:ext>
            </a:extLst>
          </p:cNvPr>
          <p:cNvPicPr>
            <a:picLocks noChangeAspect="1"/>
          </p:cNvPicPr>
          <p:nvPr/>
        </p:nvPicPr>
        <p:blipFill>
          <a:blip r:embed="rId4"/>
          <a:stretch>
            <a:fillRect/>
          </a:stretch>
        </p:blipFill>
        <p:spPr>
          <a:xfrm>
            <a:off x="10594530" y="5575549"/>
            <a:ext cx="1505843" cy="1505843"/>
          </a:xfrm>
          <a:prstGeom prst="rect">
            <a:avLst/>
          </a:prstGeom>
        </p:spPr>
      </p:pic>
    </p:spTree>
    <p:extLst>
      <p:ext uri="{BB962C8B-B14F-4D97-AF65-F5344CB8AC3E}">
        <p14:creationId xmlns:p14="http://schemas.microsoft.com/office/powerpoint/2010/main" val="3566048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26F9292B1AE749B41E6E8127873AAE" ma:contentTypeVersion="16" ma:contentTypeDescription="Create a new document." ma:contentTypeScope="" ma:versionID="1469b11ce1e9ccd5b46c4908bfe77fd4">
  <xsd:schema xmlns:xsd="http://www.w3.org/2001/XMLSchema" xmlns:xs="http://www.w3.org/2001/XMLSchema" xmlns:p="http://schemas.microsoft.com/office/2006/metadata/properties" xmlns:ns1="http://schemas.microsoft.com/sharepoint/v3" xmlns:ns3="16587b9f-0f34-4e1f-991a-4ed7776ab815" xmlns:ns4="dcc46f38-4afd-462f-b65f-90387d45cc4e" targetNamespace="http://schemas.microsoft.com/office/2006/metadata/properties" ma:root="true" ma:fieldsID="c4ac8cc97f47a1fc8751a4058b1191db" ns1:_="" ns3:_="" ns4:_="">
    <xsd:import namespace="http://schemas.microsoft.com/sharepoint/v3"/>
    <xsd:import namespace="16587b9f-0f34-4e1f-991a-4ed7776ab815"/>
    <xsd:import namespace="dcc46f38-4afd-462f-b65f-90387d45cc4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87b9f-0f34-4e1f-991a-4ed7776ab8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c46f38-4afd-462f-b65f-90387d45cc4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EA8A19-8A21-4F90-8A66-E7986EB16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587b9f-0f34-4e1f-991a-4ed7776ab815"/>
    <ds:schemaRef ds:uri="dcc46f38-4afd-462f-b65f-90387d45cc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C4EF28-C522-40FC-87AF-B4C636D4B9F2}">
  <ds:schemaRefs>
    <ds:schemaRef ds:uri="http://purl.org/dc/terms/"/>
    <ds:schemaRef ds:uri="dcc46f38-4afd-462f-b65f-90387d45cc4e"/>
    <ds:schemaRef ds:uri="http://schemas.microsoft.com/office/infopath/2007/PartnerControls"/>
    <ds:schemaRef ds:uri="http://www.w3.org/XML/1998/namespace"/>
    <ds:schemaRef ds:uri="http://purl.org/dc/elements/1.1/"/>
    <ds:schemaRef ds:uri="http://schemas.microsoft.com/office/2006/documentManagement/types"/>
    <ds:schemaRef ds:uri="16587b9f-0f34-4e1f-991a-4ed7776ab815"/>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F13EB9B-5E22-44F0-A3B9-23671DC92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95844</TotalTime>
  <Words>4122</Words>
  <Application>Microsoft Office PowerPoint</Application>
  <PresentationFormat>Widescreen</PresentationFormat>
  <Paragraphs>455</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Chocolate Covered Raindrops</vt:lpstr>
      <vt:lpstr>Times New Roman</vt:lpstr>
      <vt:lpstr>Office Theme</vt:lpstr>
      <vt:lpstr>PowerPoint Presentation</vt:lpstr>
      <vt:lpstr>Chelsea Williams, Coordinator williamsc9@leonschools.net 850.487.7620  Sean Friend, Coordinator friends@leonschools.net  850.487.7602</vt:lpstr>
      <vt:lpstr>Education is a function of both knowledge and the application of knowledge. Education that ties abstract ideas to practical applications also prepares students to use their minds, as well as preparing them to be citizens, parents, and members of a civilized culture. Career technical education and academic education are complementary rather than exclusive. CTE courses/pathways are beneficial for ALL students.    Career and technical education will provide experiences that complement and reinforce academic concepts that are particularly amendable to contextualized learning in distinct career areas and provide occupationally specific skills.   </vt:lpstr>
      <vt:lpstr>Leon County Schools offers career and technical programs that include but are not limited to:  Job preparatory course designed to provide students with the competencies necessary for effective entry into an occupation  Exploratory courses designed to give students initial exposure to skills and attitudes associated with a broad range of occupations in order to assist them in making informed decision regarding their future academic and occupational goals;  Practical art courses are designed to teach students practical generic skills which, although applicable in some occupations, are not designed to prepare students for entry into an occupation;  Career education instruction which is designed to strengthen and integrate basic academic skills and career/technical skills and occupational awareness;  Accelerated career and technical programs such as career dual enrollment designed to enable high school students to earn elective credit toward graduation and postsecondary credit toward a technical certificate.   </vt:lpstr>
      <vt:lpstr>PowerPoint Presentation</vt:lpstr>
      <vt:lpstr>The following statutes contain important provisions of the Florida Career and Professional Education Act (CAPE Act):   Section 1003.4203 – Digital materials, CAPE Digital Tool certificates, and technical assistance Section 1003.491 – Florida Career and Professional Education Act Section 1003.492 – Industry-certified career education programs Section 1003.493 – Career and professional academies and career-themed courses Section 1003.4935 – Middle grades career and professional academy courses and career-themed courses Section 1008.44 – CAPE Industry Certification Funding List and CAPE Postsecondary Industry Certification Funding List Section 1011.62(1)(o) – Calculation of additional full-time equivalent membership based on successful completion of a career-themed course pursuant to ss. 1003.491, 1003.492, and 1003.493, or courses with embedded CAPE industry certifications or CAPE Digital Tool certificates, and issuance of industry certification identified on the CAPE Industry Certification Funding List pursuant to rules adopted by the State Board of Education or CAPE Digital Tool certificates pursuant to s. 1003.4203.</vt:lpstr>
      <vt:lpstr>PowerPoint Presentation</vt:lpstr>
      <vt:lpstr>PowerPoint Presentation</vt:lpstr>
      <vt:lpstr>CTE programs are organized into 17 different career clusters and are geared toward middle school, high school, district technical school, and Florida College System students throughout the state. </vt:lpstr>
      <vt:lpstr>PowerPoint Presentation</vt:lpstr>
      <vt:lpstr>PowerPoint Presentation</vt:lpstr>
      <vt:lpstr>PowerPoint Presentation</vt:lpstr>
      <vt:lpstr>The Division of Career and Adult Education is responsible for developing educational programs that prepare individuals for the occupations that are important to Florida’s economic development. Per F.S. §1004.92(2)(b)(4), each program is updated every three (3) years to reflect current business and industry needs specific to the occupation for which it prepares. With the help of educators, business and industry representatives, and trade associations, career and adult education programs are aligned with the skill requirements needed in today's workforce.  A program of study is a coherent, articulated sequence of rigorous academic and career courses commencing in the 9th grade (or sometimes earlier) leading to an associate degree, an industry-recognized certification or licensure, and/or a baccalaureate degree.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Master List of Resources https://www.fldoe.org/academics/career-adult-edu/cte-educator-resources/  CTE New Teacher Resources:  https://www.fldoe.org/core/fileparse.php/5652/urlt/CTE-NewTeacherResources.pdf  Career Cluster Infographics:  https://www.fldoe.org/core/fileparse.php/5652/urlt/CareerClusterInfographics.pdf  CTE Pathway Option for a Standard High School Diploma https://www.fldoe.org/academics/career-adult-edu/career-tech-edu/pathways-option.stml  CAPE Industry Certification Reporting https://www.fldoe.org/academics/career-adult-edu/research-evaluation/cape-industry-certification.stml  Cooperative Education OJT Resources &amp; Educator Manual https://www.fldoe.org/academics/career-adult-edu/career-tech-edu/additional-cte-programs-courses/ojt/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Career and Adult Education is responsible for developing educational programs that prepare individuals for the occupations that are important to Florida’s economic development. Per F.S. §1004.92(2)(b)(4), each program is updated every three (3) years to reflect current business and industry needs specific to the occupation for which it prepares. With the help of educators, business and industry representatives, and trade associations, career and adult education programs are aligned with the skill requirements needed in today's workforce.</dc:title>
  <dc:creator>Bell, Shelly</dc:creator>
  <cp:lastModifiedBy>Bell, Shelly</cp:lastModifiedBy>
  <cp:revision>57</cp:revision>
  <dcterms:created xsi:type="dcterms:W3CDTF">2022-04-04T17:54:32Z</dcterms:created>
  <dcterms:modified xsi:type="dcterms:W3CDTF">2022-07-21T10:58:45Z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0x0101006A26F9292B1AE749B41E6E8127873AAE</vt:lpwstr>
  </property>
</Properties>
</file>